
<file path=[Content_Types].xml><?xml version="1.0" encoding="utf-8"?>
<Types xmlns="http://schemas.openxmlformats.org/package/2006/content-types">
  <Default ContentType="application/x-fontdata" Extension="fntdata"/>
  <Default ContentType="image/jpeg" Extension="jpeg"/>
  <Default ContentType="video/mp4" Extension="mp4"/>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56"/>
    <p:sldId id="257" r:id="rId57"/>
    <p:sldId id="258" r:id="rId58"/>
    <p:sldId id="259" r:id="rId59"/>
    <p:sldId id="260" r:id="rId60"/>
    <p:sldId id="261" r:id="rId61"/>
    <p:sldId id="262" r:id="rId62"/>
    <p:sldId id="263" r:id="rId63"/>
    <p:sldId id="264" r:id="rId64"/>
    <p:sldId id="265" r:id="rId65"/>
    <p:sldId id="266" r:id="rId66"/>
    <p:sldId id="267" r:id="rId67"/>
    <p:sldId id="268" r:id="rId68"/>
    <p:sldId id="269" r:id="rId69"/>
    <p:sldId id="270" r:id="rId70"/>
    <p:sldId id="271" r:id="rId71"/>
    <p:sldId id="272" r:id="rId72"/>
    <p:sldId id="273" r:id="rId73"/>
    <p:sldId id="274" r:id="rId74"/>
    <p:sldId id="275" r:id="rId75"/>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Livvic" charset="1" panose="00000000000000000000"/>
      <p:regular r:id="rId10"/>
    </p:embeddedFont>
    <p:embeddedFont>
      <p:font typeface="Livvic Bold" charset="1" panose="00000000000000000000"/>
      <p:regular r:id="rId11"/>
    </p:embeddedFont>
    <p:embeddedFont>
      <p:font typeface="Livvic Italics" charset="1" panose="00000000000000000000"/>
      <p:regular r:id="rId12"/>
    </p:embeddedFont>
    <p:embeddedFont>
      <p:font typeface="Livvic Bold Italics" charset="1" panose="00000000000000000000"/>
      <p:regular r:id="rId13"/>
    </p:embeddedFont>
    <p:embeddedFont>
      <p:font typeface="Livvic Thin" charset="1" panose="00000000000000000000"/>
      <p:regular r:id="rId14"/>
    </p:embeddedFont>
    <p:embeddedFont>
      <p:font typeface="Livvic Thin Italics" charset="1" panose="00000000000000000000"/>
      <p:regular r:id="rId15"/>
    </p:embeddedFont>
    <p:embeddedFont>
      <p:font typeface="Livvic Medium" charset="1" panose="00000000000000000000"/>
      <p:regular r:id="rId16"/>
    </p:embeddedFont>
    <p:embeddedFont>
      <p:font typeface="Livvic Medium Italics" charset="1" panose="00000000000000000000"/>
      <p:regular r:id="rId17"/>
    </p:embeddedFont>
    <p:embeddedFont>
      <p:font typeface="Livvic Semi-Bold" charset="1" panose="00000000000000000000"/>
      <p:regular r:id="rId18"/>
    </p:embeddedFont>
    <p:embeddedFont>
      <p:font typeface="Livvic Semi-Bold Italics" charset="1" panose="00000000000000000000"/>
      <p:regular r:id="rId19"/>
    </p:embeddedFont>
    <p:embeddedFont>
      <p:font typeface="Livvic Heavy" charset="1" panose="00000000000000000000"/>
      <p:regular r:id="rId20"/>
    </p:embeddedFont>
    <p:embeddedFont>
      <p:font typeface="Livvic Heavy Italics" charset="1" panose="00000000000000000000"/>
      <p:regular r:id="rId21"/>
    </p:embeddedFont>
    <p:embeddedFont>
      <p:font typeface="Public Sans" charset="1" panose="00000000000000000000"/>
      <p:regular r:id="rId22"/>
    </p:embeddedFont>
    <p:embeddedFont>
      <p:font typeface="Public Sans Bold" charset="1" panose="00000000000000000000"/>
      <p:regular r:id="rId23"/>
    </p:embeddedFont>
    <p:embeddedFont>
      <p:font typeface="Public Sans Italics" charset="1" panose="00000000000000000000"/>
      <p:regular r:id="rId24"/>
    </p:embeddedFont>
    <p:embeddedFont>
      <p:font typeface="Public Sans Bold Italics" charset="1" panose="00000000000000000000"/>
      <p:regular r:id="rId25"/>
    </p:embeddedFont>
    <p:embeddedFont>
      <p:font typeface="Public Sans Thin" charset="1" panose="00000000000000000000"/>
      <p:regular r:id="rId26"/>
    </p:embeddedFont>
    <p:embeddedFont>
      <p:font typeface="Public Sans Thin Italics" charset="1" panose="00000000000000000000"/>
      <p:regular r:id="rId27"/>
    </p:embeddedFont>
    <p:embeddedFont>
      <p:font typeface="Public Sans Medium" charset="1" panose="00000000000000000000"/>
      <p:regular r:id="rId28"/>
    </p:embeddedFont>
    <p:embeddedFont>
      <p:font typeface="Public Sans Medium Italics" charset="1" panose="00000000000000000000"/>
      <p:regular r:id="rId29"/>
    </p:embeddedFont>
    <p:embeddedFont>
      <p:font typeface="Public Sans Heavy" charset="1" panose="00000000000000000000"/>
      <p:regular r:id="rId30"/>
    </p:embeddedFont>
    <p:embeddedFont>
      <p:font typeface="Public Sans Heavy Italics" charset="1" panose="00000000000000000000"/>
      <p:regular r:id="rId31"/>
    </p:embeddedFont>
    <p:embeddedFont>
      <p:font typeface="Canva Sans" charset="1" panose="020B0503030501040103"/>
      <p:regular r:id="rId32"/>
    </p:embeddedFont>
    <p:embeddedFont>
      <p:font typeface="Canva Sans Bold" charset="1" panose="020B0803030501040103"/>
      <p:regular r:id="rId33"/>
    </p:embeddedFont>
    <p:embeddedFont>
      <p:font typeface="Canva Sans Italics" charset="1" panose="020B0503030501040103"/>
      <p:regular r:id="rId34"/>
    </p:embeddedFont>
    <p:embeddedFont>
      <p:font typeface="Canva Sans Bold Italics" charset="1" panose="020B0803030501040103"/>
      <p:regular r:id="rId35"/>
    </p:embeddedFont>
    <p:embeddedFont>
      <p:font typeface="Canva Sans Medium" charset="1" panose="020B0603030501040103"/>
      <p:regular r:id="rId36"/>
    </p:embeddedFont>
    <p:embeddedFont>
      <p:font typeface="Canva Sans Medium Italics" charset="1" panose="020B0603030501040103"/>
      <p:regular r:id="rId37"/>
    </p:embeddedFont>
    <p:embeddedFont>
      <p:font typeface="Montserrat" charset="1" panose="00000500000000000000"/>
      <p:regular r:id="rId38"/>
    </p:embeddedFont>
    <p:embeddedFont>
      <p:font typeface="Montserrat Bold" charset="1" panose="00000800000000000000"/>
      <p:regular r:id="rId39"/>
    </p:embeddedFont>
    <p:embeddedFont>
      <p:font typeface="Montserrat Italics" charset="1" panose="00000500000000000000"/>
      <p:regular r:id="rId40"/>
    </p:embeddedFont>
    <p:embeddedFont>
      <p:font typeface="Montserrat Bold Italics" charset="1" panose="00000800000000000000"/>
      <p:regular r:id="rId41"/>
    </p:embeddedFont>
    <p:embeddedFont>
      <p:font typeface="Montserrat Thin" charset="1" panose="00000300000000000000"/>
      <p:regular r:id="rId42"/>
    </p:embeddedFont>
    <p:embeddedFont>
      <p:font typeface="Montserrat Thin Italics" charset="1" panose="00000300000000000000"/>
      <p:regular r:id="rId43"/>
    </p:embeddedFont>
    <p:embeddedFont>
      <p:font typeface="Montserrat Extra-Light" charset="1" panose="00000300000000000000"/>
      <p:regular r:id="rId44"/>
    </p:embeddedFont>
    <p:embeddedFont>
      <p:font typeface="Montserrat Extra-Light Italics" charset="1" panose="00000300000000000000"/>
      <p:regular r:id="rId45"/>
    </p:embeddedFont>
    <p:embeddedFont>
      <p:font typeface="Montserrat Light" charset="1" panose="00000400000000000000"/>
      <p:regular r:id="rId46"/>
    </p:embeddedFont>
    <p:embeddedFont>
      <p:font typeface="Montserrat Light Italics" charset="1" panose="00000400000000000000"/>
      <p:regular r:id="rId47"/>
    </p:embeddedFont>
    <p:embeddedFont>
      <p:font typeface="Montserrat Medium" charset="1" panose="00000600000000000000"/>
      <p:regular r:id="rId48"/>
    </p:embeddedFont>
    <p:embeddedFont>
      <p:font typeface="Montserrat Medium Italics" charset="1" panose="00000600000000000000"/>
      <p:regular r:id="rId49"/>
    </p:embeddedFont>
    <p:embeddedFont>
      <p:font typeface="Montserrat Semi-Bold" charset="1" panose="00000700000000000000"/>
      <p:regular r:id="rId50"/>
    </p:embeddedFont>
    <p:embeddedFont>
      <p:font typeface="Montserrat Semi-Bold Italics" charset="1" panose="00000700000000000000"/>
      <p:regular r:id="rId51"/>
    </p:embeddedFont>
    <p:embeddedFont>
      <p:font typeface="Montserrat Ultra-Bold" charset="1" panose="00000900000000000000"/>
      <p:regular r:id="rId52"/>
    </p:embeddedFont>
    <p:embeddedFont>
      <p:font typeface="Montserrat Ultra-Bold Italics" charset="1" panose="00000900000000000000"/>
      <p:regular r:id="rId53"/>
    </p:embeddedFont>
    <p:embeddedFont>
      <p:font typeface="Montserrat Heavy" charset="1" panose="00000A00000000000000"/>
      <p:regular r:id="rId54"/>
    </p:embeddedFont>
    <p:embeddedFont>
      <p:font typeface="Montserrat Heavy Italics" charset="1" panose="00000A00000000000000"/>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47" Target="fonts/font47.fntdata" Type="http://schemas.openxmlformats.org/officeDocument/2006/relationships/font"/><Relationship Id="rId48" Target="fonts/font48.fntdata" Type="http://schemas.openxmlformats.org/officeDocument/2006/relationships/font"/><Relationship Id="rId49" Target="fonts/font49.fntdata" Type="http://schemas.openxmlformats.org/officeDocument/2006/relationships/font"/><Relationship Id="rId5" Target="tableStyles.xml" Type="http://schemas.openxmlformats.org/officeDocument/2006/relationships/tableStyles"/><Relationship Id="rId50" Target="fonts/font50.fntdata" Type="http://schemas.openxmlformats.org/officeDocument/2006/relationships/font"/><Relationship Id="rId51" Target="fonts/font51.fntdata" Type="http://schemas.openxmlformats.org/officeDocument/2006/relationships/font"/><Relationship Id="rId52" Target="fonts/font52.fntdata" Type="http://schemas.openxmlformats.org/officeDocument/2006/relationships/font"/><Relationship Id="rId53" Target="fonts/font53.fntdata" Type="http://schemas.openxmlformats.org/officeDocument/2006/relationships/font"/><Relationship Id="rId54" Target="fonts/font54.fntdata" Type="http://schemas.openxmlformats.org/officeDocument/2006/relationships/font"/><Relationship Id="rId55" Target="fonts/font55.fntdata" Type="http://schemas.openxmlformats.org/officeDocument/2006/relationships/font"/><Relationship Id="rId56" Target="slides/slide1.xml" Type="http://schemas.openxmlformats.org/officeDocument/2006/relationships/slide"/><Relationship Id="rId57" Target="slides/slide2.xml" Type="http://schemas.openxmlformats.org/officeDocument/2006/relationships/slide"/><Relationship Id="rId58" Target="slides/slide3.xml" Type="http://schemas.openxmlformats.org/officeDocument/2006/relationships/slide"/><Relationship Id="rId59" Target="slides/slide4.xml" Type="http://schemas.openxmlformats.org/officeDocument/2006/relationships/slide"/><Relationship Id="rId6" Target="fonts/font6.fntdata" Type="http://schemas.openxmlformats.org/officeDocument/2006/relationships/font"/><Relationship Id="rId60" Target="slides/slide5.xml" Type="http://schemas.openxmlformats.org/officeDocument/2006/relationships/slide"/><Relationship Id="rId61" Target="slides/slide6.xml" Type="http://schemas.openxmlformats.org/officeDocument/2006/relationships/slide"/><Relationship Id="rId62" Target="slides/slide7.xml" Type="http://schemas.openxmlformats.org/officeDocument/2006/relationships/slide"/><Relationship Id="rId63" Target="slides/slide8.xml" Type="http://schemas.openxmlformats.org/officeDocument/2006/relationships/slide"/><Relationship Id="rId64" Target="slides/slide9.xml" Type="http://schemas.openxmlformats.org/officeDocument/2006/relationships/slide"/><Relationship Id="rId65" Target="slides/slide10.xml" Type="http://schemas.openxmlformats.org/officeDocument/2006/relationships/slide"/><Relationship Id="rId66" Target="slides/slide11.xml" Type="http://schemas.openxmlformats.org/officeDocument/2006/relationships/slide"/><Relationship Id="rId67" Target="slides/slide12.xml" Type="http://schemas.openxmlformats.org/officeDocument/2006/relationships/slide"/><Relationship Id="rId68" Target="slides/slide13.xml" Type="http://schemas.openxmlformats.org/officeDocument/2006/relationships/slide"/><Relationship Id="rId69" Target="slides/slide14.xml" Type="http://schemas.openxmlformats.org/officeDocument/2006/relationships/slide"/><Relationship Id="rId7" Target="fonts/font7.fntdata" Type="http://schemas.openxmlformats.org/officeDocument/2006/relationships/font"/><Relationship Id="rId70" Target="slides/slide15.xml" Type="http://schemas.openxmlformats.org/officeDocument/2006/relationships/slide"/><Relationship Id="rId71" Target="slides/slide16.xml" Type="http://schemas.openxmlformats.org/officeDocument/2006/relationships/slide"/><Relationship Id="rId72" Target="slides/slide17.xml" Type="http://schemas.openxmlformats.org/officeDocument/2006/relationships/slide"/><Relationship Id="rId73" Target="slides/slide18.xml" Type="http://schemas.openxmlformats.org/officeDocument/2006/relationships/slide"/><Relationship Id="rId74" Target="slides/slide19.xml" Type="http://schemas.openxmlformats.org/officeDocument/2006/relationships/slide"/><Relationship Id="rId75" Target="slides/slide20.xml" Type="http://schemas.openxmlformats.org/officeDocument/2006/relationships/slide"/><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https://www.juniper.net/documentation/us/en/hardware/mx480/topics/topic-map/mx480-power-planning.html" TargetMode="External" Type="http://schemas.openxmlformats.org/officeDocument/2006/relationships/hyperlink"/><Relationship Id="rId3" Target="https://www.juniper.net/documentation/us/en/hardware/mx480/topics/topic-map/mx480-maintain-cooling-system.html#id-removing-the-mx480-air-filter" TargetMode="External" Type="http://schemas.openxmlformats.org/officeDocument/2006/relationships/hyperlink"/><Relationship Id="rId4" Target="https://www.nowtricity.com/country/germany/" TargetMode="External" Type="http://schemas.openxmlformats.org/officeDocument/2006/relationships/hyperlink"/></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https://www.juniper.net/us/en/products/routers/mx-series/mx480-universal-routing-platform.html" TargetMode="External" Type="http://schemas.openxmlformats.org/officeDocument/2006/relationships/hyperlink"/><Relationship Id="rId5" Target="https://www.juniper.net/us/en/products/routers/mx-series/mx480-universal-routing-platform.html" TargetMode="External" Type="http://schemas.openxmlformats.org/officeDocument/2006/relationships/hyperlink"/></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https://www.optical-refurbishment-center.eu/files/header/orc-header-team-1480x660-zensier.jpg" TargetMode="External" Type="http://schemas.openxmlformats.org/officeDocument/2006/relationships/hyperlink"/><Relationship Id="rId3" Target="../media/image23.png" Type="http://schemas.openxmlformats.org/officeDocument/2006/relationships/image"/><Relationship Id="rId4" Target="https://www.optical-refurbishment-center.eu/files/header/orc-header-team-1480x660-zensier.jpg" TargetMode="External" Type="http://schemas.openxmlformats.org/officeDocument/2006/relationships/hyperlink"/><Relationship Id="rId5" Target="mailto:info@ref-center.com" TargetMode="External" Type="http://schemas.openxmlformats.org/officeDocument/2006/relationships/hyperlink"/></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 Id="rId6" Target="../media/image12.png" Type="http://schemas.openxmlformats.org/officeDocument/2006/relationships/image"/><Relationship Id="rId7" Target="../media/image13.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 Id="rId3" Target="../media/VAF68CRUyOE.mp4" Type="http://schemas.openxmlformats.org/officeDocument/2006/relationships/video"/><Relationship Id="rId4" Target="../media/VAF68CRUyOE.mp4" Type="http://schemas.microsoft.com/office/2007/relationships/media"/></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 Id="rId3" Target="../media/VAF68TBVesc.mp4" Type="http://schemas.openxmlformats.org/officeDocument/2006/relationships/video"/><Relationship Id="rId4" Target="../media/VAF68TBVesc.mp4" Type="http://schemas.microsoft.com/office/2007/relationships/media"/></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grpSp>
        <p:nvGrpSpPr>
          <p:cNvPr name="Group 2" id="2"/>
          <p:cNvGrpSpPr/>
          <p:nvPr/>
        </p:nvGrpSpPr>
        <p:grpSpPr>
          <a:xfrm rot="0">
            <a:off x="-234650" y="-322878"/>
            <a:ext cx="1047284" cy="10932756"/>
            <a:chOff x="0" y="0"/>
            <a:chExt cx="275828" cy="2879409"/>
          </a:xfrm>
        </p:grpSpPr>
        <p:sp>
          <p:nvSpPr>
            <p:cNvPr name="Freeform 3" id="3"/>
            <p:cNvSpPr/>
            <p:nvPr/>
          </p:nvSpPr>
          <p:spPr>
            <a:xfrm flipH="false" flipV="false" rot="0">
              <a:off x="0" y="0"/>
              <a:ext cx="275828" cy="2879409"/>
            </a:xfrm>
            <a:custGeom>
              <a:avLst/>
              <a:gdLst/>
              <a:ahLst/>
              <a:cxnLst/>
              <a:rect r="r" b="b" t="t" l="l"/>
              <a:pathLst>
                <a:path h="2879409" w="275828">
                  <a:moveTo>
                    <a:pt x="0" y="0"/>
                  </a:moveTo>
                  <a:lnTo>
                    <a:pt x="275828" y="0"/>
                  </a:lnTo>
                  <a:lnTo>
                    <a:pt x="275828" y="2879409"/>
                  </a:lnTo>
                  <a:lnTo>
                    <a:pt x="0" y="2879409"/>
                  </a:lnTo>
                  <a:close/>
                </a:path>
              </a:pathLst>
            </a:custGeom>
            <a:solidFill>
              <a:srgbClr val="EEB337"/>
            </a:solidFill>
          </p:spPr>
        </p:sp>
        <p:sp>
          <p:nvSpPr>
            <p:cNvPr name="TextBox 4" id="4"/>
            <p:cNvSpPr txBox="true"/>
            <p:nvPr/>
          </p:nvSpPr>
          <p:spPr>
            <a:xfrm>
              <a:off x="0" y="-38100"/>
              <a:ext cx="275828" cy="2917509"/>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8639105" y="6323012"/>
            <a:ext cx="2784475" cy="2784475"/>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B337"/>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552164" y="1028700"/>
            <a:ext cx="4396560" cy="1360371"/>
          </a:xfrm>
          <a:custGeom>
            <a:avLst/>
            <a:gdLst/>
            <a:ahLst/>
            <a:cxnLst/>
            <a:rect r="r" b="b" t="t" l="l"/>
            <a:pathLst>
              <a:path h="1360371" w="4396560">
                <a:moveTo>
                  <a:pt x="0" y="0"/>
                </a:moveTo>
                <a:lnTo>
                  <a:pt x="4396561" y="0"/>
                </a:lnTo>
                <a:lnTo>
                  <a:pt x="4396561" y="1360371"/>
                </a:lnTo>
                <a:lnTo>
                  <a:pt x="0" y="1360371"/>
                </a:lnTo>
                <a:lnTo>
                  <a:pt x="0" y="0"/>
                </a:lnTo>
                <a:close/>
              </a:path>
            </a:pathLst>
          </a:custGeom>
          <a:blipFill>
            <a:blip r:embed="rId2"/>
            <a:stretch>
              <a:fillRect l="0" t="0" r="0" b="0"/>
            </a:stretch>
          </a:blipFill>
        </p:spPr>
      </p:sp>
      <p:grpSp>
        <p:nvGrpSpPr>
          <p:cNvPr name="Group 9" id="9"/>
          <p:cNvGrpSpPr>
            <a:grpSpLocks noChangeAspect="true"/>
          </p:cNvGrpSpPr>
          <p:nvPr/>
        </p:nvGrpSpPr>
        <p:grpSpPr>
          <a:xfrm rot="0">
            <a:off x="9348892" y="354111"/>
            <a:ext cx="8939108" cy="8904189"/>
            <a:chOff x="0" y="0"/>
            <a:chExt cx="6502400" cy="6477000"/>
          </a:xfrm>
        </p:grpSpPr>
        <p:sp>
          <p:nvSpPr>
            <p:cNvPr name="Freeform 10" id="10"/>
            <p:cNvSpPr/>
            <p:nvPr/>
          </p:nvSpPr>
          <p:spPr>
            <a:xfrm flipH="false" flipV="false" rot="0">
              <a:off x="-23042" y="119185"/>
              <a:ext cx="6542159" cy="6244242"/>
            </a:xfrm>
            <a:custGeom>
              <a:avLst/>
              <a:gdLst/>
              <a:ahLst/>
              <a:cxnLst/>
              <a:rect r="r" b="b" t="t" l="l"/>
              <a:pathLst>
                <a:path h="6244242" w="6542159">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3"/>
              <a:stretch>
                <a:fillRect l="-4465" t="0" r="-17127" b="0"/>
              </a:stretch>
            </a:blipFill>
          </p:spPr>
        </p:sp>
        <p:sp>
          <p:nvSpPr>
            <p:cNvPr name="Freeform 11" id="11"/>
            <p:cNvSpPr/>
            <p:nvPr/>
          </p:nvSpPr>
          <p:spPr>
            <a:xfrm flipH="false" flipV="false" rot="0">
              <a:off x="73038" y="66269"/>
              <a:ext cx="6350000" cy="6349987"/>
            </a:xfrm>
            <a:custGeom>
              <a:avLst/>
              <a:gdLst/>
              <a:ahLst/>
              <a:cxnLst/>
              <a:rect r="r" b="b" t="t" l="l"/>
              <a:pathLst>
                <a:path h="6349987" w="6350000">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EEB337"/>
            </a:solidFill>
          </p:spPr>
        </p:sp>
      </p:grpSp>
      <p:sp>
        <p:nvSpPr>
          <p:cNvPr name="TextBox 12" id="12"/>
          <p:cNvSpPr txBox="true"/>
          <p:nvPr/>
        </p:nvSpPr>
        <p:spPr>
          <a:xfrm rot="0">
            <a:off x="1979546" y="3103446"/>
            <a:ext cx="7164454" cy="2911430"/>
          </a:xfrm>
          <a:prstGeom prst="rect">
            <a:avLst/>
          </a:prstGeom>
        </p:spPr>
        <p:txBody>
          <a:bodyPr anchor="t" rtlCol="false" tIns="0" lIns="0" bIns="0" rIns="0">
            <a:spAutoFit/>
          </a:bodyPr>
          <a:lstStyle/>
          <a:p>
            <a:pPr>
              <a:lnSpc>
                <a:spcPts val="4591"/>
              </a:lnSpc>
            </a:pPr>
            <a:r>
              <a:rPr lang="en-US" sz="3992">
                <a:solidFill>
                  <a:srgbClr val="000000"/>
                </a:solidFill>
                <a:latin typeface="Livvic Bold"/>
              </a:rPr>
              <a:t>ENERGY EFFICIENCY AND COST ANALYSIS: EVALUATING THE IMPACT OF FILTER CLOGGING ON MX480 SYSTEMS </a:t>
            </a:r>
          </a:p>
        </p:txBody>
      </p:sp>
      <p:sp>
        <p:nvSpPr>
          <p:cNvPr name="TextBox 13" id="13"/>
          <p:cNvSpPr txBox="true"/>
          <p:nvPr/>
        </p:nvSpPr>
        <p:spPr>
          <a:xfrm rot="0">
            <a:off x="1979546" y="6661150"/>
            <a:ext cx="6659559" cy="1054100"/>
          </a:xfrm>
          <a:prstGeom prst="rect">
            <a:avLst/>
          </a:prstGeom>
        </p:spPr>
        <p:txBody>
          <a:bodyPr anchor="t" rtlCol="false" tIns="0" lIns="0" bIns="0" rIns="0">
            <a:spAutoFit/>
          </a:bodyPr>
          <a:lstStyle/>
          <a:p>
            <a:pPr>
              <a:lnSpc>
                <a:spcPts val="2799"/>
              </a:lnSpc>
            </a:pPr>
            <a:r>
              <a:rPr lang="en-US" sz="1999">
                <a:solidFill>
                  <a:srgbClr val="000000"/>
                </a:solidFill>
                <a:latin typeface="Public Sans"/>
              </a:rPr>
              <a:t>Author: Ihab Moussa</a:t>
            </a:r>
          </a:p>
          <a:p>
            <a:pPr>
              <a:lnSpc>
                <a:spcPts val="2799"/>
              </a:lnSpc>
            </a:pPr>
            <a:r>
              <a:rPr lang="en-US" sz="1999">
                <a:solidFill>
                  <a:srgbClr val="000000"/>
                </a:solidFill>
                <a:latin typeface="Public Sans"/>
              </a:rPr>
              <a:t>Email: Ihab.moussa@ref-center.com</a:t>
            </a:r>
          </a:p>
          <a:p>
            <a:pPr>
              <a:lnSpc>
                <a:spcPts val="2799"/>
              </a:lnSpc>
              <a:spcBef>
                <a:spcPct val="0"/>
              </a:spcBef>
            </a:pPr>
          </a:p>
        </p:txBody>
      </p:sp>
      <p:sp>
        <p:nvSpPr>
          <p:cNvPr name="TextBox 14" id="14"/>
          <p:cNvSpPr txBox="true"/>
          <p:nvPr/>
        </p:nvSpPr>
        <p:spPr>
          <a:xfrm rot="0">
            <a:off x="1300213" y="9059863"/>
            <a:ext cx="3582227" cy="1071389"/>
          </a:xfrm>
          <a:prstGeom prst="rect">
            <a:avLst/>
          </a:prstGeom>
        </p:spPr>
        <p:txBody>
          <a:bodyPr anchor="t" rtlCol="false" tIns="0" lIns="0" bIns="0" rIns="0">
            <a:spAutoFit/>
          </a:bodyPr>
          <a:lstStyle/>
          <a:p>
            <a:pPr>
              <a:lnSpc>
                <a:spcPts val="2848"/>
              </a:lnSpc>
              <a:spcBef>
                <a:spcPct val="0"/>
              </a:spcBef>
            </a:pPr>
            <a:r>
              <a:rPr lang="en-US" sz="2034">
                <a:solidFill>
                  <a:srgbClr val="000000"/>
                </a:solidFill>
                <a:latin typeface="Public Sans"/>
              </a:rPr>
              <a:t>https://www.optical-refurbishment-center.com/de/</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EEEEE"/>
        </a:solidFill>
      </p:bgPr>
    </p:bg>
    <p:spTree>
      <p:nvGrpSpPr>
        <p:cNvPr id="1" name=""/>
        <p:cNvGrpSpPr/>
        <p:nvPr/>
      </p:nvGrpSpPr>
      <p:grpSpPr>
        <a:xfrm>
          <a:off x="0" y="0"/>
          <a:ext cx="0" cy="0"/>
          <a:chOff x="0" y="0"/>
          <a:chExt cx="0" cy="0"/>
        </a:xfrm>
      </p:grpSpPr>
      <p:sp>
        <p:nvSpPr>
          <p:cNvPr name="Freeform 2" id="2"/>
          <p:cNvSpPr/>
          <p:nvPr/>
        </p:nvSpPr>
        <p:spPr>
          <a:xfrm flipH="false" flipV="false" rot="0">
            <a:off x="8607706" y="1028700"/>
            <a:ext cx="9680294" cy="9258300"/>
          </a:xfrm>
          <a:custGeom>
            <a:avLst/>
            <a:gdLst/>
            <a:ahLst/>
            <a:cxnLst/>
            <a:rect r="r" b="b" t="t" l="l"/>
            <a:pathLst>
              <a:path h="9258300" w="9680294">
                <a:moveTo>
                  <a:pt x="0" y="0"/>
                </a:moveTo>
                <a:lnTo>
                  <a:pt x="9680294" y="0"/>
                </a:lnTo>
                <a:lnTo>
                  <a:pt x="9680294" y="9258300"/>
                </a:lnTo>
                <a:lnTo>
                  <a:pt x="0" y="9258300"/>
                </a:lnTo>
                <a:lnTo>
                  <a:pt x="0" y="0"/>
                </a:lnTo>
                <a:close/>
              </a:path>
            </a:pathLst>
          </a:custGeom>
          <a:blipFill>
            <a:blip r:embed="rId2"/>
            <a:stretch>
              <a:fillRect l="0" t="0" r="0" b="0"/>
            </a:stretch>
          </a:blipFill>
        </p:spPr>
      </p:sp>
      <p:sp>
        <p:nvSpPr>
          <p:cNvPr name="TextBox 3" id="3"/>
          <p:cNvSpPr txBox="true"/>
          <p:nvPr/>
        </p:nvSpPr>
        <p:spPr>
          <a:xfrm rot="0">
            <a:off x="239300" y="360473"/>
            <a:ext cx="16435213" cy="688781"/>
          </a:xfrm>
          <a:prstGeom prst="rect">
            <a:avLst/>
          </a:prstGeom>
        </p:spPr>
        <p:txBody>
          <a:bodyPr anchor="t" rtlCol="false" tIns="0" lIns="0" bIns="0" rIns="0">
            <a:spAutoFit/>
          </a:bodyPr>
          <a:lstStyle/>
          <a:p>
            <a:pPr>
              <a:lnSpc>
                <a:spcPts val="5364"/>
              </a:lnSpc>
            </a:pPr>
            <a:r>
              <a:rPr lang="en-US" sz="4665">
                <a:solidFill>
                  <a:srgbClr val="FFC93C"/>
                </a:solidFill>
                <a:latin typeface="Livvic Bold"/>
              </a:rPr>
              <a:t>Findings:</a:t>
            </a:r>
          </a:p>
        </p:txBody>
      </p:sp>
      <p:sp>
        <p:nvSpPr>
          <p:cNvPr name="TextBox 4" id="4"/>
          <p:cNvSpPr txBox="true"/>
          <p:nvPr/>
        </p:nvSpPr>
        <p:spPr>
          <a:xfrm rot="0">
            <a:off x="239300" y="1357380"/>
            <a:ext cx="7658919" cy="954183"/>
          </a:xfrm>
          <a:prstGeom prst="rect">
            <a:avLst/>
          </a:prstGeom>
        </p:spPr>
        <p:txBody>
          <a:bodyPr anchor="t" rtlCol="false" tIns="0" lIns="0" bIns="0" rIns="0">
            <a:spAutoFit/>
          </a:bodyPr>
          <a:lstStyle/>
          <a:p>
            <a:pPr marL="704926" indent="-352463" lvl="1">
              <a:lnSpc>
                <a:spcPts val="3754"/>
              </a:lnSpc>
              <a:buFont typeface="Arial"/>
              <a:buChar char="•"/>
            </a:pPr>
            <a:r>
              <a:rPr lang="en-US" sz="3265">
                <a:solidFill>
                  <a:srgbClr val="FFC93C"/>
                </a:solidFill>
                <a:latin typeface="Livvic Bold"/>
              </a:rPr>
              <a:t>Impact of Filter Condition on Cooling System Speed:</a:t>
            </a:r>
          </a:p>
        </p:txBody>
      </p:sp>
      <p:sp>
        <p:nvSpPr>
          <p:cNvPr name="TextBox 5" id="5"/>
          <p:cNvSpPr txBox="true"/>
          <p:nvPr/>
        </p:nvSpPr>
        <p:spPr>
          <a:xfrm rot="0">
            <a:off x="239300" y="2878412"/>
            <a:ext cx="7683472" cy="4482551"/>
          </a:xfrm>
          <a:prstGeom prst="rect">
            <a:avLst/>
          </a:prstGeom>
        </p:spPr>
        <p:txBody>
          <a:bodyPr anchor="t" rtlCol="false" tIns="0" lIns="0" bIns="0" rIns="0">
            <a:spAutoFit/>
          </a:bodyPr>
          <a:lstStyle/>
          <a:p>
            <a:pPr algn="just" marL="429013" indent="-214506" lvl="1">
              <a:lnSpc>
                <a:spcPts val="2781"/>
              </a:lnSpc>
              <a:buFont typeface="Arial"/>
              <a:buChar char="•"/>
            </a:pPr>
            <a:r>
              <a:rPr lang="en-US" sz="1987">
                <a:solidFill>
                  <a:srgbClr val="000000"/>
                </a:solidFill>
                <a:latin typeface="Public Sans"/>
              </a:rPr>
              <a:t>A</a:t>
            </a:r>
            <a:r>
              <a:rPr lang="en-US" sz="1987">
                <a:solidFill>
                  <a:srgbClr val="000000"/>
                </a:solidFill>
                <a:latin typeface="Public Sans"/>
              </a:rPr>
              <a:t> clear trend shows that as filter clogging increases, from 0% (Pure) to 100%, so does the duration that fans run at high speed.</a:t>
            </a:r>
          </a:p>
          <a:p>
            <a:pPr algn="just" marL="429013" indent="-214506" lvl="1">
              <a:lnSpc>
                <a:spcPts val="2781"/>
              </a:lnSpc>
              <a:buFont typeface="Arial"/>
              <a:buChar char="•"/>
            </a:pPr>
            <a:r>
              <a:rPr lang="en-US" sz="1987">
                <a:solidFill>
                  <a:srgbClr val="000000"/>
                </a:solidFill>
                <a:latin typeface="Public Sans"/>
              </a:rPr>
              <a:t>Concurrently, there's a rise in average power consumption w</a:t>
            </a:r>
            <a:r>
              <a:rPr lang="en-US" sz="1987">
                <a:solidFill>
                  <a:srgbClr val="000000"/>
                </a:solidFill>
                <a:latin typeface="Public Sans"/>
              </a:rPr>
              <a:t>ith more</a:t>
            </a:r>
            <a:r>
              <a:rPr lang="en-US" sz="1987">
                <a:solidFill>
                  <a:srgbClr val="000000"/>
                </a:solidFill>
                <a:latin typeface="Public Sans"/>
              </a:rPr>
              <a:t> clogged filters.</a:t>
            </a:r>
          </a:p>
          <a:p>
            <a:pPr algn="just" marL="429013" indent="-214506" lvl="1">
              <a:lnSpc>
                <a:spcPts val="2781"/>
              </a:lnSpc>
              <a:buFont typeface="Arial"/>
              <a:buChar char="•"/>
            </a:pPr>
            <a:r>
              <a:rPr lang="en-US" sz="1987">
                <a:solidFill>
                  <a:srgbClr val="000000"/>
                </a:solidFill>
                <a:latin typeface="Public Sans"/>
              </a:rPr>
              <a:t>At 100% clog, the system experiences the highest fan high-speed duration and power consumption.</a:t>
            </a:r>
          </a:p>
          <a:p>
            <a:pPr algn="just" marL="429013" indent="-214506" lvl="1">
              <a:lnSpc>
                <a:spcPts val="2781"/>
              </a:lnSpc>
              <a:buFont typeface="Arial"/>
              <a:buChar char="•"/>
            </a:pPr>
            <a:r>
              <a:rPr lang="en-US" sz="1987">
                <a:solidFill>
                  <a:srgbClr val="000000"/>
                </a:solidFill>
                <a:latin typeface="Public Sans"/>
              </a:rPr>
              <a:t>This indicates that clogged filters significantly affect cooling system performance and energy efficiency.</a:t>
            </a:r>
          </a:p>
          <a:p>
            <a:pPr algn="just" marL="429013" indent="-214506" lvl="1">
              <a:lnSpc>
                <a:spcPts val="2781"/>
              </a:lnSpc>
              <a:spcBef>
                <a:spcPct val="0"/>
              </a:spcBef>
              <a:buFont typeface="Arial"/>
              <a:buChar char="•"/>
            </a:pPr>
            <a:r>
              <a:rPr lang="en-US" sz="1987">
                <a:solidFill>
                  <a:srgbClr val="000000"/>
                </a:solidFill>
                <a:latin typeface="Public Sans"/>
              </a:rPr>
              <a:t>The data suggests a direct correlation between filter cleanliness and the operational efficiency of the cooling system.</a:t>
            </a:r>
          </a:p>
          <a:p>
            <a:pPr algn="just">
              <a:lnSpc>
                <a:spcPts val="2781"/>
              </a:lnSpc>
              <a:spcBef>
                <a:spcPct val="0"/>
              </a:spcBef>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EEEEE"/>
        </a:solidFill>
      </p:bgPr>
    </p:bg>
    <p:spTree>
      <p:nvGrpSpPr>
        <p:cNvPr id="1" name=""/>
        <p:cNvGrpSpPr/>
        <p:nvPr/>
      </p:nvGrpSpPr>
      <p:grpSpPr>
        <a:xfrm>
          <a:off x="0" y="0"/>
          <a:ext cx="0" cy="0"/>
          <a:chOff x="0" y="0"/>
          <a:chExt cx="0" cy="0"/>
        </a:xfrm>
      </p:grpSpPr>
      <p:sp>
        <p:nvSpPr>
          <p:cNvPr name="Freeform 2" id="2"/>
          <p:cNvSpPr/>
          <p:nvPr/>
        </p:nvSpPr>
        <p:spPr>
          <a:xfrm flipH="false" flipV="false" rot="0">
            <a:off x="8670094" y="1496690"/>
            <a:ext cx="8004420" cy="8271234"/>
          </a:xfrm>
          <a:custGeom>
            <a:avLst/>
            <a:gdLst/>
            <a:ahLst/>
            <a:cxnLst/>
            <a:rect r="r" b="b" t="t" l="l"/>
            <a:pathLst>
              <a:path h="8271234" w="8004420">
                <a:moveTo>
                  <a:pt x="0" y="0"/>
                </a:moveTo>
                <a:lnTo>
                  <a:pt x="8004420" y="0"/>
                </a:lnTo>
                <a:lnTo>
                  <a:pt x="8004420" y="8271235"/>
                </a:lnTo>
                <a:lnTo>
                  <a:pt x="0" y="8271235"/>
                </a:lnTo>
                <a:lnTo>
                  <a:pt x="0" y="0"/>
                </a:lnTo>
                <a:close/>
              </a:path>
            </a:pathLst>
          </a:custGeom>
          <a:blipFill>
            <a:blip r:embed="rId2"/>
            <a:stretch>
              <a:fillRect l="0" t="0" r="0" b="0"/>
            </a:stretch>
          </a:blipFill>
        </p:spPr>
      </p:sp>
      <p:sp>
        <p:nvSpPr>
          <p:cNvPr name="TextBox 3" id="3"/>
          <p:cNvSpPr txBox="true"/>
          <p:nvPr/>
        </p:nvSpPr>
        <p:spPr>
          <a:xfrm rot="0">
            <a:off x="239300" y="360473"/>
            <a:ext cx="16435213" cy="688781"/>
          </a:xfrm>
          <a:prstGeom prst="rect">
            <a:avLst/>
          </a:prstGeom>
        </p:spPr>
        <p:txBody>
          <a:bodyPr anchor="t" rtlCol="false" tIns="0" lIns="0" bIns="0" rIns="0">
            <a:spAutoFit/>
          </a:bodyPr>
          <a:lstStyle/>
          <a:p>
            <a:pPr>
              <a:lnSpc>
                <a:spcPts val="5364"/>
              </a:lnSpc>
            </a:pPr>
            <a:r>
              <a:rPr lang="en-US" sz="4665">
                <a:solidFill>
                  <a:srgbClr val="FFC93C"/>
                </a:solidFill>
                <a:latin typeface="Livvic Bold"/>
              </a:rPr>
              <a:t>Findings:</a:t>
            </a:r>
          </a:p>
        </p:txBody>
      </p:sp>
      <p:sp>
        <p:nvSpPr>
          <p:cNvPr name="TextBox 4" id="4"/>
          <p:cNvSpPr txBox="true"/>
          <p:nvPr/>
        </p:nvSpPr>
        <p:spPr>
          <a:xfrm rot="0">
            <a:off x="239300" y="1357380"/>
            <a:ext cx="7658919" cy="1430433"/>
          </a:xfrm>
          <a:prstGeom prst="rect">
            <a:avLst/>
          </a:prstGeom>
        </p:spPr>
        <p:txBody>
          <a:bodyPr anchor="t" rtlCol="false" tIns="0" lIns="0" bIns="0" rIns="0">
            <a:spAutoFit/>
          </a:bodyPr>
          <a:lstStyle/>
          <a:p>
            <a:pPr>
              <a:lnSpc>
                <a:spcPts val="3754"/>
              </a:lnSpc>
            </a:pPr>
            <a:r>
              <a:rPr lang="en-US" sz="3265">
                <a:solidFill>
                  <a:srgbClr val="FFC93C"/>
                </a:solidFill>
                <a:latin typeface="Livvic Bold"/>
              </a:rPr>
              <a:t>2. Impact of Filter Condition  on power consumption: </a:t>
            </a:r>
          </a:p>
          <a:p>
            <a:pPr>
              <a:lnSpc>
                <a:spcPts val="3754"/>
              </a:lnSpc>
            </a:pPr>
          </a:p>
        </p:txBody>
      </p:sp>
      <p:sp>
        <p:nvSpPr>
          <p:cNvPr name="TextBox 5" id="5"/>
          <p:cNvSpPr txBox="true"/>
          <p:nvPr/>
        </p:nvSpPr>
        <p:spPr>
          <a:xfrm rot="0">
            <a:off x="239300" y="2878412"/>
            <a:ext cx="7683472" cy="4482551"/>
          </a:xfrm>
          <a:prstGeom prst="rect">
            <a:avLst/>
          </a:prstGeom>
        </p:spPr>
        <p:txBody>
          <a:bodyPr anchor="t" rtlCol="false" tIns="0" lIns="0" bIns="0" rIns="0">
            <a:spAutoFit/>
          </a:bodyPr>
          <a:lstStyle/>
          <a:p>
            <a:pPr algn="just" marL="429013" indent="-214506" lvl="1">
              <a:lnSpc>
                <a:spcPts val="2781"/>
              </a:lnSpc>
              <a:buFont typeface="Arial"/>
              <a:buChar char="•"/>
            </a:pPr>
            <a:r>
              <a:rPr lang="en-US" sz="1987">
                <a:solidFill>
                  <a:srgbClr val="000000"/>
                </a:solidFill>
                <a:latin typeface="Public Sans"/>
              </a:rPr>
              <a:t>The bar chart presents the average power consumption in relation to the air filter's condition for a system, ranging from "Pure" to "100% Clogged."</a:t>
            </a:r>
          </a:p>
          <a:p>
            <a:pPr algn="just" marL="429013" indent="-214506" lvl="1">
              <a:lnSpc>
                <a:spcPts val="2781"/>
              </a:lnSpc>
              <a:buFont typeface="Arial"/>
              <a:buChar char="•"/>
            </a:pPr>
            <a:r>
              <a:rPr lang="en-US" sz="1987">
                <a:solidFill>
                  <a:srgbClr val="000000"/>
                </a:solidFill>
                <a:latin typeface="Public Sans"/>
              </a:rPr>
              <a:t>A slight upward trend in power consumption is observed as the filter clogging increases, although the increase is not pronounced.</a:t>
            </a:r>
          </a:p>
          <a:p>
            <a:pPr algn="just">
              <a:lnSpc>
                <a:spcPts val="2781"/>
              </a:lnSpc>
            </a:pPr>
          </a:p>
          <a:p>
            <a:pPr algn="just" marL="429013" indent="-214506" lvl="1">
              <a:lnSpc>
                <a:spcPts val="2781"/>
              </a:lnSpc>
              <a:buFont typeface="Arial"/>
              <a:buChar char="•"/>
            </a:pPr>
            <a:r>
              <a:rPr lang="en-US" sz="1987">
                <a:solidFill>
                  <a:srgbClr val="000000"/>
                </a:solidFill>
                <a:latin typeface="Public Sans"/>
              </a:rPr>
              <a:t>The smallest increase in power consumption occurs between the "Pure" and "25% Clogged" states, indicating minimal impact on power efficiency from minor clogging.</a:t>
            </a:r>
          </a:p>
          <a:p>
            <a:pPr algn="just" marL="429013" indent="-214506" lvl="1">
              <a:lnSpc>
                <a:spcPts val="2781"/>
              </a:lnSpc>
              <a:buFont typeface="Arial"/>
              <a:buChar char="•"/>
            </a:pPr>
            <a:r>
              <a:rPr lang="en-US" sz="1987">
                <a:solidFill>
                  <a:srgbClr val="000000"/>
                </a:solidFill>
                <a:latin typeface="Public Sans"/>
              </a:rPr>
              <a:t>Between "75% Clogged" and "100% Clogged," there is a visible increase, yet it remains relatively marginal</a:t>
            </a:r>
          </a:p>
          <a:p>
            <a:pPr algn="just">
              <a:lnSpc>
                <a:spcPts val="2781"/>
              </a:lnSpc>
              <a:spcBef>
                <a:spcPct val="0"/>
              </a:spcBef>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EEEEE"/>
        </a:solidFill>
      </p:bgPr>
    </p:bg>
    <p:spTree>
      <p:nvGrpSpPr>
        <p:cNvPr id="1" name=""/>
        <p:cNvGrpSpPr/>
        <p:nvPr/>
      </p:nvGrpSpPr>
      <p:grpSpPr>
        <a:xfrm>
          <a:off x="0" y="0"/>
          <a:ext cx="0" cy="0"/>
          <a:chOff x="0" y="0"/>
          <a:chExt cx="0" cy="0"/>
        </a:xfrm>
      </p:grpSpPr>
      <p:sp>
        <p:nvSpPr>
          <p:cNvPr name="TextBox 2" id="2"/>
          <p:cNvSpPr txBox="true"/>
          <p:nvPr/>
        </p:nvSpPr>
        <p:spPr>
          <a:xfrm rot="0">
            <a:off x="239300" y="360473"/>
            <a:ext cx="16435213" cy="688781"/>
          </a:xfrm>
          <a:prstGeom prst="rect">
            <a:avLst/>
          </a:prstGeom>
        </p:spPr>
        <p:txBody>
          <a:bodyPr anchor="t" rtlCol="false" tIns="0" lIns="0" bIns="0" rIns="0">
            <a:spAutoFit/>
          </a:bodyPr>
          <a:lstStyle/>
          <a:p>
            <a:pPr>
              <a:lnSpc>
                <a:spcPts val="5364"/>
              </a:lnSpc>
            </a:pPr>
            <a:r>
              <a:rPr lang="en-US" sz="4665">
                <a:solidFill>
                  <a:srgbClr val="FFC93C"/>
                </a:solidFill>
                <a:latin typeface="Livvic Bold"/>
              </a:rPr>
              <a:t>Findings:</a:t>
            </a:r>
          </a:p>
        </p:txBody>
      </p:sp>
      <p:sp>
        <p:nvSpPr>
          <p:cNvPr name="TextBox 3" id="3"/>
          <p:cNvSpPr txBox="true"/>
          <p:nvPr/>
        </p:nvSpPr>
        <p:spPr>
          <a:xfrm rot="0">
            <a:off x="239300" y="1357380"/>
            <a:ext cx="7658919" cy="954183"/>
          </a:xfrm>
          <a:prstGeom prst="rect">
            <a:avLst/>
          </a:prstGeom>
        </p:spPr>
        <p:txBody>
          <a:bodyPr anchor="t" rtlCol="false" tIns="0" lIns="0" bIns="0" rIns="0">
            <a:spAutoFit/>
          </a:bodyPr>
          <a:lstStyle/>
          <a:p>
            <a:pPr>
              <a:lnSpc>
                <a:spcPts val="3754"/>
              </a:lnSpc>
            </a:pPr>
            <a:r>
              <a:rPr lang="en-US" sz="3265">
                <a:solidFill>
                  <a:srgbClr val="FFC93C"/>
                </a:solidFill>
                <a:latin typeface="Livvic Bold"/>
              </a:rPr>
              <a:t>3. Impact of Filter Condition on Energy Efficiency:</a:t>
            </a:r>
          </a:p>
        </p:txBody>
      </p:sp>
      <p:sp>
        <p:nvSpPr>
          <p:cNvPr name="Freeform 4" id="4"/>
          <p:cNvSpPr/>
          <p:nvPr/>
        </p:nvSpPr>
        <p:spPr>
          <a:xfrm flipH="false" flipV="false" rot="0">
            <a:off x="520015" y="2597313"/>
            <a:ext cx="17560355" cy="7176283"/>
          </a:xfrm>
          <a:custGeom>
            <a:avLst/>
            <a:gdLst/>
            <a:ahLst/>
            <a:cxnLst/>
            <a:rect r="r" b="b" t="t" l="l"/>
            <a:pathLst>
              <a:path h="7176283" w="17560355">
                <a:moveTo>
                  <a:pt x="0" y="0"/>
                </a:moveTo>
                <a:lnTo>
                  <a:pt x="17560355" y="0"/>
                </a:lnTo>
                <a:lnTo>
                  <a:pt x="17560355" y="7176283"/>
                </a:lnTo>
                <a:lnTo>
                  <a:pt x="0" y="7176283"/>
                </a:lnTo>
                <a:lnTo>
                  <a:pt x="0" y="0"/>
                </a:lnTo>
                <a:close/>
              </a:path>
            </a:pathLst>
          </a:custGeom>
          <a:blipFill>
            <a:blip r:embed="rId2"/>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p:cSld>
    <p:bg>
      <p:bgPr>
        <a:solidFill>
          <a:srgbClr val="EEEEEE"/>
        </a:solidFill>
      </p:bgPr>
    </p:bg>
    <p:spTree>
      <p:nvGrpSpPr>
        <p:cNvPr id="1" name=""/>
        <p:cNvGrpSpPr/>
        <p:nvPr/>
      </p:nvGrpSpPr>
      <p:grpSpPr>
        <a:xfrm>
          <a:off x="0" y="0"/>
          <a:ext cx="0" cy="0"/>
          <a:chOff x="0" y="0"/>
          <a:chExt cx="0" cy="0"/>
        </a:xfrm>
      </p:grpSpPr>
      <p:sp>
        <p:nvSpPr>
          <p:cNvPr name="TextBox 2" id="2"/>
          <p:cNvSpPr txBox="true"/>
          <p:nvPr/>
        </p:nvSpPr>
        <p:spPr>
          <a:xfrm rot="0">
            <a:off x="442154" y="1417608"/>
            <a:ext cx="7658919" cy="954183"/>
          </a:xfrm>
          <a:prstGeom prst="rect">
            <a:avLst/>
          </a:prstGeom>
        </p:spPr>
        <p:txBody>
          <a:bodyPr anchor="t" rtlCol="false" tIns="0" lIns="0" bIns="0" rIns="0">
            <a:spAutoFit/>
          </a:bodyPr>
          <a:lstStyle/>
          <a:p>
            <a:pPr>
              <a:lnSpc>
                <a:spcPts val="3754"/>
              </a:lnSpc>
            </a:pPr>
            <a:r>
              <a:rPr lang="en-US" sz="3265">
                <a:solidFill>
                  <a:srgbClr val="FFC93C"/>
                </a:solidFill>
                <a:latin typeface="Livvic Bold"/>
              </a:rPr>
              <a:t>3. Impact of Filter Condition on Energy Efficiency:</a:t>
            </a:r>
          </a:p>
        </p:txBody>
      </p:sp>
      <p:sp>
        <p:nvSpPr>
          <p:cNvPr name="TextBox 3" id="3"/>
          <p:cNvSpPr txBox="true"/>
          <p:nvPr/>
        </p:nvSpPr>
        <p:spPr>
          <a:xfrm rot="0">
            <a:off x="239300" y="360473"/>
            <a:ext cx="16435213" cy="688781"/>
          </a:xfrm>
          <a:prstGeom prst="rect">
            <a:avLst/>
          </a:prstGeom>
        </p:spPr>
        <p:txBody>
          <a:bodyPr anchor="t" rtlCol="false" tIns="0" lIns="0" bIns="0" rIns="0">
            <a:spAutoFit/>
          </a:bodyPr>
          <a:lstStyle/>
          <a:p>
            <a:pPr>
              <a:lnSpc>
                <a:spcPts val="5364"/>
              </a:lnSpc>
            </a:pPr>
            <a:r>
              <a:rPr lang="en-US" sz="4665">
                <a:solidFill>
                  <a:srgbClr val="FFC93C"/>
                </a:solidFill>
                <a:latin typeface="Livvic Bold"/>
              </a:rPr>
              <a:t>Findings:</a:t>
            </a:r>
          </a:p>
        </p:txBody>
      </p:sp>
      <p:sp>
        <p:nvSpPr>
          <p:cNvPr name="TextBox 4" id="4"/>
          <p:cNvSpPr txBox="true"/>
          <p:nvPr/>
        </p:nvSpPr>
        <p:spPr>
          <a:xfrm rot="0">
            <a:off x="833629" y="3180332"/>
            <a:ext cx="16620741" cy="5364567"/>
          </a:xfrm>
          <a:prstGeom prst="rect">
            <a:avLst/>
          </a:prstGeom>
        </p:spPr>
        <p:txBody>
          <a:bodyPr anchor="t" rtlCol="false" tIns="0" lIns="0" bIns="0" rIns="0">
            <a:spAutoFit/>
          </a:bodyPr>
          <a:lstStyle/>
          <a:p>
            <a:pPr algn="just" marL="549805" indent="-274903" lvl="1">
              <a:lnSpc>
                <a:spcPts val="3565"/>
              </a:lnSpc>
              <a:buFont typeface="Arial"/>
              <a:buChar char="•"/>
            </a:pPr>
            <a:r>
              <a:rPr lang="en-US" sz="2546">
                <a:solidFill>
                  <a:srgbClr val="000000"/>
                </a:solidFill>
                <a:latin typeface="Public Sans"/>
              </a:rPr>
              <a:t>The chart compares energy consumption across different filter conditions from "Pure" to "75% Clogged" for daily, monthly, and yearly intervals.</a:t>
            </a:r>
          </a:p>
          <a:p>
            <a:pPr algn="just" marL="549805" indent="-274903" lvl="1">
              <a:lnSpc>
                <a:spcPts val="3565"/>
              </a:lnSpc>
              <a:buFont typeface="Arial"/>
              <a:buChar char="•"/>
            </a:pPr>
            <a:r>
              <a:rPr lang="en-US" sz="2546">
                <a:solidFill>
                  <a:srgbClr val="000000"/>
                </a:solidFill>
                <a:latin typeface="Public Sans"/>
              </a:rPr>
              <a:t>Daily energy consumption increases incrementally from a pure filter state, at 30.24 kWh, up to 32.25 kWh at 75% clogging.</a:t>
            </a:r>
          </a:p>
          <a:p>
            <a:pPr algn="just" marL="549805" indent="-274903" lvl="1">
              <a:lnSpc>
                <a:spcPts val="3565"/>
              </a:lnSpc>
              <a:buFont typeface="Arial"/>
              <a:buChar char="•"/>
            </a:pPr>
            <a:r>
              <a:rPr lang="en-US" sz="2546">
                <a:solidFill>
                  <a:srgbClr val="000000"/>
                </a:solidFill>
                <a:latin typeface="Public Sans"/>
              </a:rPr>
              <a:t>Monthly energy consumption follows a similar pattern, with a rise from 907.26 kWh with a clean filter to 967.44 kWh at 75% clogging.</a:t>
            </a:r>
          </a:p>
          <a:p>
            <a:pPr algn="just" marL="549805" indent="-274903" lvl="1">
              <a:lnSpc>
                <a:spcPts val="3565"/>
              </a:lnSpc>
              <a:buFont typeface="Arial"/>
              <a:buChar char="•"/>
            </a:pPr>
            <a:r>
              <a:rPr lang="en-US" sz="2546">
                <a:solidFill>
                  <a:srgbClr val="000000"/>
                </a:solidFill>
                <a:latin typeface="Public Sans"/>
              </a:rPr>
              <a:t>On a yearly scale, the growth in energy consumption is more pronounced, starting at 11038.37 kWh for a pure filter and reaching 11770.47 kWh at 75% clogging.</a:t>
            </a:r>
          </a:p>
          <a:p>
            <a:pPr algn="just" marL="549805" indent="-274903" lvl="1">
              <a:lnSpc>
                <a:spcPts val="3565"/>
              </a:lnSpc>
              <a:buFont typeface="Arial"/>
              <a:buChar char="•"/>
            </a:pPr>
            <a:r>
              <a:rPr lang="en-US" sz="2546">
                <a:solidFill>
                  <a:srgbClr val="000000"/>
                </a:solidFill>
                <a:latin typeface="Public Sans"/>
              </a:rPr>
              <a:t>The "100% Clogged" condition is absent due to the system’s automatic shutdown triggered by excessive temperature rise, preventing long-term data collection.</a:t>
            </a:r>
          </a:p>
          <a:p>
            <a:pPr algn="just" marL="549805" indent="-274903" lvl="1">
              <a:lnSpc>
                <a:spcPts val="3565"/>
              </a:lnSpc>
              <a:buFont typeface="Arial"/>
              <a:buChar char="•"/>
            </a:pPr>
            <a:r>
              <a:rPr lang="en-US" sz="2546">
                <a:solidFill>
                  <a:srgbClr val="000000"/>
                </a:solidFill>
                <a:latin typeface="Public Sans"/>
              </a:rPr>
              <a:t>The data underscores the progressive effect of filter clogging on energy usage, with significant implications for long-term operational costs and maintenance schedules.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EEEEEE"/>
        </a:solidFill>
      </p:bgPr>
    </p:bg>
    <p:spTree>
      <p:nvGrpSpPr>
        <p:cNvPr id="1" name=""/>
        <p:cNvGrpSpPr/>
        <p:nvPr/>
      </p:nvGrpSpPr>
      <p:grpSpPr>
        <a:xfrm>
          <a:off x="0" y="0"/>
          <a:ext cx="0" cy="0"/>
          <a:chOff x="0" y="0"/>
          <a:chExt cx="0" cy="0"/>
        </a:xfrm>
      </p:grpSpPr>
      <p:sp>
        <p:nvSpPr>
          <p:cNvPr name="Freeform 2" id="2"/>
          <p:cNvSpPr/>
          <p:nvPr/>
        </p:nvSpPr>
        <p:spPr>
          <a:xfrm flipH="false" flipV="false" rot="0">
            <a:off x="442154" y="2568493"/>
            <a:ext cx="17322419" cy="6965629"/>
          </a:xfrm>
          <a:custGeom>
            <a:avLst/>
            <a:gdLst/>
            <a:ahLst/>
            <a:cxnLst/>
            <a:rect r="r" b="b" t="t" l="l"/>
            <a:pathLst>
              <a:path h="6965629" w="17322419">
                <a:moveTo>
                  <a:pt x="0" y="0"/>
                </a:moveTo>
                <a:lnTo>
                  <a:pt x="17322419" y="0"/>
                </a:lnTo>
                <a:lnTo>
                  <a:pt x="17322419" y="6965629"/>
                </a:lnTo>
                <a:lnTo>
                  <a:pt x="0" y="6965629"/>
                </a:lnTo>
                <a:lnTo>
                  <a:pt x="0" y="0"/>
                </a:lnTo>
                <a:close/>
              </a:path>
            </a:pathLst>
          </a:custGeom>
          <a:blipFill>
            <a:blip r:embed="rId2"/>
            <a:stretch>
              <a:fillRect l="0" t="0" r="0" b="0"/>
            </a:stretch>
          </a:blipFill>
        </p:spPr>
      </p:sp>
      <p:sp>
        <p:nvSpPr>
          <p:cNvPr name="TextBox 3" id="3"/>
          <p:cNvSpPr txBox="true"/>
          <p:nvPr/>
        </p:nvSpPr>
        <p:spPr>
          <a:xfrm rot="0">
            <a:off x="239300" y="360473"/>
            <a:ext cx="16435213" cy="688781"/>
          </a:xfrm>
          <a:prstGeom prst="rect">
            <a:avLst/>
          </a:prstGeom>
        </p:spPr>
        <p:txBody>
          <a:bodyPr anchor="t" rtlCol="false" tIns="0" lIns="0" bIns="0" rIns="0">
            <a:spAutoFit/>
          </a:bodyPr>
          <a:lstStyle/>
          <a:p>
            <a:pPr>
              <a:lnSpc>
                <a:spcPts val="5364"/>
              </a:lnSpc>
            </a:pPr>
            <a:r>
              <a:rPr lang="en-US" sz="4665">
                <a:solidFill>
                  <a:srgbClr val="FFC93C"/>
                </a:solidFill>
                <a:latin typeface="Livvic Bold"/>
              </a:rPr>
              <a:t>Findings:</a:t>
            </a:r>
          </a:p>
        </p:txBody>
      </p:sp>
      <p:sp>
        <p:nvSpPr>
          <p:cNvPr name="TextBox 4" id="4"/>
          <p:cNvSpPr txBox="true"/>
          <p:nvPr/>
        </p:nvSpPr>
        <p:spPr>
          <a:xfrm rot="0">
            <a:off x="442154" y="1417608"/>
            <a:ext cx="7658919" cy="954183"/>
          </a:xfrm>
          <a:prstGeom prst="rect">
            <a:avLst/>
          </a:prstGeom>
        </p:spPr>
        <p:txBody>
          <a:bodyPr anchor="t" rtlCol="false" tIns="0" lIns="0" bIns="0" rIns="0">
            <a:spAutoFit/>
          </a:bodyPr>
          <a:lstStyle/>
          <a:p>
            <a:pPr>
              <a:lnSpc>
                <a:spcPts val="3754"/>
              </a:lnSpc>
            </a:pPr>
            <a:r>
              <a:rPr lang="en-US" sz="3265">
                <a:solidFill>
                  <a:srgbClr val="FFC93C"/>
                </a:solidFill>
                <a:latin typeface="Livvic Bold"/>
              </a:rPr>
              <a:t>4. Filter Efficiency and Energy Cost in an Industrial Setting</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EEEEEE"/>
        </a:solidFill>
      </p:bgPr>
    </p:bg>
    <p:spTree>
      <p:nvGrpSpPr>
        <p:cNvPr id="1" name=""/>
        <p:cNvGrpSpPr/>
        <p:nvPr/>
      </p:nvGrpSpPr>
      <p:grpSpPr>
        <a:xfrm>
          <a:off x="0" y="0"/>
          <a:ext cx="0" cy="0"/>
          <a:chOff x="0" y="0"/>
          <a:chExt cx="0" cy="0"/>
        </a:xfrm>
      </p:grpSpPr>
      <p:sp>
        <p:nvSpPr>
          <p:cNvPr name="TextBox 2" id="2"/>
          <p:cNvSpPr txBox="true"/>
          <p:nvPr/>
        </p:nvSpPr>
        <p:spPr>
          <a:xfrm rot="0">
            <a:off x="833629" y="3180332"/>
            <a:ext cx="16620741" cy="6707592"/>
          </a:xfrm>
          <a:prstGeom prst="rect">
            <a:avLst/>
          </a:prstGeom>
        </p:spPr>
        <p:txBody>
          <a:bodyPr anchor="t" rtlCol="false" tIns="0" lIns="0" bIns="0" rIns="0">
            <a:spAutoFit/>
          </a:bodyPr>
          <a:lstStyle/>
          <a:p>
            <a:pPr algn="just" marL="549805" indent="-274903" lvl="1">
              <a:lnSpc>
                <a:spcPts val="3565"/>
              </a:lnSpc>
              <a:buFont typeface="Arial"/>
              <a:buChar char="•"/>
            </a:pPr>
            <a:r>
              <a:rPr lang="en-US" sz="2546">
                <a:solidFill>
                  <a:srgbClr val="000000"/>
                </a:solidFill>
                <a:latin typeface="Public Sans"/>
              </a:rPr>
              <a:t>The graph presents the cost incurred from energy consumption in relation to the filter clogging levels, from a "Pure" state to "75% Clogged," within an industrial context where the cost per kWh is around €0.26 in Germany.</a:t>
            </a:r>
          </a:p>
          <a:p>
            <a:pPr algn="just" marL="549805" indent="-274903" lvl="1">
              <a:lnSpc>
                <a:spcPts val="3565"/>
              </a:lnSpc>
              <a:buFont typeface="Arial"/>
              <a:buChar char="•"/>
            </a:pPr>
            <a:r>
              <a:rPr lang="en-US" sz="2546">
                <a:solidFill>
                  <a:srgbClr val="000000"/>
                </a:solidFill>
                <a:latin typeface="Public Sans"/>
              </a:rPr>
              <a:t>The daily energy cost starts at €7.86 for a pure filter and incrementally rises to €8.38 for a filter that is 75% clogged.</a:t>
            </a:r>
          </a:p>
          <a:p>
            <a:pPr algn="just" marL="549805" indent="-274903" lvl="1">
              <a:lnSpc>
                <a:spcPts val="3565"/>
              </a:lnSpc>
              <a:buFont typeface="Arial"/>
              <a:buChar char="•"/>
            </a:pPr>
            <a:r>
              <a:rPr lang="en-US" sz="2546">
                <a:solidFill>
                  <a:srgbClr val="000000"/>
                </a:solidFill>
                <a:latin typeface="Public Sans"/>
              </a:rPr>
              <a:t>On a monthly basis, costs increase from €235.89 with no clogging to €251.53 when the filter is clogged by 75%.</a:t>
            </a:r>
          </a:p>
          <a:p>
            <a:pPr algn="just" marL="549805" indent="-274903" lvl="1">
              <a:lnSpc>
                <a:spcPts val="3565"/>
              </a:lnSpc>
              <a:buFont typeface="Arial"/>
              <a:buChar char="•"/>
            </a:pPr>
            <a:r>
              <a:rPr lang="en-US" sz="2546">
                <a:solidFill>
                  <a:srgbClr val="000000"/>
                </a:solidFill>
                <a:latin typeface="Public Sans"/>
              </a:rPr>
              <a:t>The annual cost data highlights a progressive climb from €2869.98 for a completely clean filter to €3060.32 for one that is 75% clogged.</a:t>
            </a:r>
          </a:p>
          <a:p>
            <a:pPr algn="just" marL="549805" indent="-274903" lvl="1">
              <a:lnSpc>
                <a:spcPts val="3565"/>
              </a:lnSpc>
              <a:buFont typeface="Arial"/>
              <a:buChar char="•"/>
            </a:pPr>
            <a:r>
              <a:rPr lang="en-US" sz="2546">
                <a:solidFill>
                  <a:srgbClr val="000000"/>
                </a:solidFill>
                <a:latin typeface="Public Sans"/>
              </a:rPr>
              <a:t>The graph does not include costs for a "100% Clogged" filter due to the system's automatic shutdown in high-temperature conditions, which prevents further cost accrual.</a:t>
            </a:r>
          </a:p>
          <a:p>
            <a:pPr algn="just" marL="549805" indent="-274903" lvl="1">
              <a:lnSpc>
                <a:spcPts val="3565"/>
              </a:lnSpc>
              <a:buFont typeface="Arial"/>
              <a:buChar char="•"/>
            </a:pPr>
            <a:r>
              <a:rPr lang="en-US" sz="2546">
                <a:solidFill>
                  <a:srgbClr val="000000"/>
                </a:solidFill>
                <a:latin typeface="Public Sans"/>
              </a:rPr>
              <a:t>This detailed cost analysis underscores the economic impact of filter maintenance on energy expenditure, with the cost per kWh in Germany taken into account, emphasizing the financial benefits of maintaining filter cleanliness in industrial applications.</a:t>
            </a:r>
          </a:p>
          <a:p>
            <a:pPr algn="just">
              <a:lnSpc>
                <a:spcPts val="3565"/>
              </a:lnSpc>
            </a:pPr>
          </a:p>
        </p:txBody>
      </p:sp>
      <p:sp>
        <p:nvSpPr>
          <p:cNvPr name="TextBox 3" id="3"/>
          <p:cNvSpPr txBox="true"/>
          <p:nvPr/>
        </p:nvSpPr>
        <p:spPr>
          <a:xfrm rot="0">
            <a:off x="1028700" y="1988591"/>
            <a:ext cx="7658919" cy="954183"/>
          </a:xfrm>
          <a:prstGeom prst="rect">
            <a:avLst/>
          </a:prstGeom>
        </p:spPr>
        <p:txBody>
          <a:bodyPr anchor="t" rtlCol="false" tIns="0" lIns="0" bIns="0" rIns="0">
            <a:spAutoFit/>
          </a:bodyPr>
          <a:lstStyle/>
          <a:p>
            <a:pPr>
              <a:lnSpc>
                <a:spcPts val="3754"/>
              </a:lnSpc>
            </a:pPr>
            <a:r>
              <a:rPr lang="en-US" sz="3265">
                <a:solidFill>
                  <a:srgbClr val="FFC93C"/>
                </a:solidFill>
                <a:latin typeface="Livvic Bold"/>
              </a:rPr>
              <a:t>4. Filter Efficiency and Energy Cost in an Industrial Setting</a:t>
            </a:r>
          </a:p>
        </p:txBody>
      </p:sp>
      <p:sp>
        <p:nvSpPr>
          <p:cNvPr name="TextBox 4" id="4"/>
          <p:cNvSpPr txBox="true"/>
          <p:nvPr/>
        </p:nvSpPr>
        <p:spPr>
          <a:xfrm rot="0">
            <a:off x="470012" y="985485"/>
            <a:ext cx="16435213" cy="688781"/>
          </a:xfrm>
          <a:prstGeom prst="rect">
            <a:avLst/>
          </a:prstGeom>
        </p:spPr>
        <p:txBody>
          <a:bodyPr anchor="t" rtlCol="false" tIns="0" lIns="0" bIns="0" rIns="0">
            <a:spAutoFit/>
          </a:bodyPr>
          <a:lstStyle/>
          <a:p>
            <a:pPr>
              <a:lnSpc>
                <a:spcPts val="5364"/>
              </a:lnSpc>
            </a:pPr>
            <a:r>
              <a:rPr lang="en-US" sz="4665">
                <a:solidFill>
                  <a:srgbClr val="FFC93C"/>
                </a:solidFill>
                <a:latin typeface="Livvic Bold"/>
              </a:rPr>
              <a:t>Findings: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EEEEEE"/>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3238049"/>
            <a:ext cx="15940462" cy="6273021"/>
          </a:xfrm>
          <a:custGeom>
            <a:avLst/>
            <a:gdLst/>
            <a:ahLst/>
            <a:cxnLst/>
            <a:rect r="r" b="b" t="t" l="l"/>
            <a:pathLst>
              <a:path h="6273021" w="15940462">
                <a:moveTo>
                  <a:pt x="0" y="0"/>
                </a:moveTo>
                <a:lnTo>
                  <a:pt x="15940462" y="0"/>
                </a:lnTo>
                <a:lnTo>
                  <a:pt x="15940462" y="6273021"/>
                </a:lnTo>
                <a:lnTo>
                  <a:pt x="0" y="6273021"/>
                </a:lnTo>
                <a:lnTo>
                  <a:pt x="0" y="0"/>
                </a:lnTo>
                <a:close/>
              </a:path>
            </a:pathLst>
          </a:custGeom>
          <a:blipFill>
            <a:blip r:embed="rId2"/>
            <a:stretch>
              <a:fillRect l="0" t="0" r="0" b="0"/>
            </a:stretch>
          </a:blipFill>
        </p:spPr>
      </p:sp>
      <p:sp>
        <p:nvSpPr>
          <p:cNvPr name="TextBox 3" id="3"/>
          <p:cNvSpPr txBox="true"/>
          <p:nvPr/>
        </p:nvSpPr>
        <p:spPr>
          <a:xfrm rot="0">
            <a:off x="470012" y="985485"/>
            <a:ext cx="16435213" cy="688781"/>
          </a:xfrm>
          <a:prstGeom prst="rect">
            <a:avLst/>
          </a:prstGeom>
        </p:spPr>
        <p:txBody>
          <a:bodyPr anchor="t" rtlCol="false" tIns="0" lIns="0" bIns="0" rIns="0">
            <a:spAutoFit/>
          </a:bodyPr>
          <a:lstStyle/>
          <a:p>
            <a:pPr>
              <a:lnSpc>
                <a:spcPts val="5364"/>
              </a:lnSpc>
            </a:pPr>
            <a:r>
              <a:rPr lang="en-US" sz="4665">
                <a:solidFill>
                  <a:srgbClr val="FFC93C"/>
                </a:solidFill>
                <a:latin typeface="Livvic Bold"/>
              </a:rPr>
              <a:t>Findings:</a:t>
            </a:r>
          </a:p>
        </p:txBody>
      </p:sp>
      <p:sp>
        <p:nvSpPr>
          <p:cNvPr name="TextBox 4" id="4"/>
          <p:cNvSpPr txBox="true"/>
          <p:nvPr/>
        </p:nvSpPr>
        <p:spPr>
          <a:xfrm rot="0">
            <a:off x="769162" y="1988591"/>
            <a:ext cx="7658919" cy="954183"/>
          </a:xfrm>
          <a:prstGeom prst="rect">
            <a:avLst/>
          </a:prstGeom>
        </p:spPr>
        <p:txBody>
          <a:bodyPr anchor="t" rtlCol="false" tIns="0" lIns="0" bIns="0" rIns="0">
            <a:spAutoFit/>
          </a:bodyPr>
          <a:lstStyle/>
          <a:p>
            <a:pPr>
              <a:lnSpc>
                <a:spcPts val="3754"/>
              </a:lnSpc>
            </a:pPr>
            <a:r>
              <a:rPr lang="en-US" sz="3265">
                <a:solidFill>
                  <a:srgbClr val="FFC93C"/>
                </a:solidFill>
                <a:latin typeface="Livvic Bold"/>
              </a:rPr>
              <a:t>5. Environmental Impact of Filter Clogging on CO2 Emissions:</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EEEEEE"/>
        </a:solidFill>
      </p:bgPr>
    </p:bg>
    <p:spTree>
      <p:nvGrpSpPr>
        <p:cNvPr id="1" name=""/>
        <p:cNvGrpSpPr/>
        <p:nvPr/>
      </p:nvGrpSpPr>
      <p:grpSpPr>
        <a:xfrm>
          <a:off x="0" y="0"/>
          <a:ext cx="0" cy="0"/>
          <a:chOff x="0" y="0"/>
          <a:chExt cx="0" cy="0"/>
        </a:xfrm>
      </p:grpSpPr>
      <p:sp>
        <p:nvSpPr>
          <p:cNvPr name="TextBox 2" id="2"/>
          <p:cNvSpPr txBox="true"/>
          <p:nvPr/>
        </p:nvSpPr>
        <p:spPr>
          <a:xfrm rot="0">
            <a:off x="769162" y="1988591"/>
            <a:ext cx="7658919" cy="954183"/>
          </a:xfrm>
          <a:prstGeom prst="rect">
            <a:avLst/>
          </a:prstGeom>
        </p:spPr>
        <p:txBody>
          <a:bodyPr anchor="t" rtlCol="false" tIns="0" lIns="0" bIns="0" rIns="0">
            <a:spAutoFit/>
          </a:bodyPr>
          <a:lstStyle/>
          <a:p>
            <a:pPr>
              <a:lnSpc>
                <a:spcPts val="3754"/>
              </a:lnSpc>
            </a:pPr>
            <a:r>
              <a:rPr lang="en-US" sz="3265">
                <a:solidFill>
                  <a:srgbClr val="FFC93C"/>
                </a:solidFill>
                <a:latin typeface="Livvic Bold"/>
              </a:rPr>
              <a:t>5. Environmental Impact of Filter Clogging on CO2 Emissions:</a:t>
            </a:r>
          </a:p>
        </p:txBody>
      </p:sp>
      <p:sp>
        <p:nvSpPr>
          <p:cNvPr name="TextBox 3" id="3"/>
          <p:cNvSpPr txBox="true"/>
          <p:nvPr/>
        </p:nvSpPr>
        <p:spPr>
          <a:xfrm rot="0">
            <a:off x="470012" y="985485"/>
            <a:ext cx="16435213" cy="688781"/>
          </a:xfrm>
          <a:prstGeom prst="rect">
            <a:avLst/>
          </a:prstGeom>
        </p:spPr>
        <p:txBody>
          <a:bodyPr anchor="t" rtlCol="false" tIns="0" lIns="0" bIns="0" rIns="0">
            <a:spAutoFit/>
          </a:bodyPr>
          <a:lstStyle/>
          <a:p>
            <a:pPr>
              <a:lnSpc>
                <a:spcPts val="5364"/>
              </a:lnSpc>
            </a:pPr>
            <a:r>
              <a:rPr lang="en-US" sz="4665">
                <a:solidFill>
                  <a:srgbClr val="FFC93C"/>
                </a:solidFill>
                <a:latin typeface="Livvic Bold"/>
              </a:rPr>
              <a:t>Findings:</a:t>
            </a:r>
          </a:p>
        </p:txBody>
      </p:sp>
      <p:sp>
        <p:nvSpPr>
          <p:cNvPr name="TextBox 4" id="4"/>
          <p:cNvSpPr txBox="true"/>
          <p:nvPr/>
        </p:nvSpPr>
        <p:spPr>
          <a:xfrm rot="0">
            <a:off x="833629" y="3180332"/>
            <a:ext cx="16620741" cy="5812242"/>
          </a:xfrm>
          <a:prstGeom prst="rect">
            <a:avLst/>
          </a:prstGeom>
        </p:spPr>
        <p:txBody>
          <a:bodyPr anchor="t" rtlCol="false" tIns="0" lIns="0" bIns="0" rIns="0">
            <a:spAutoFit/>
          </a:bodyPr>
          <a:lstStyle/>
          <a:p>
            <a:pPr algn="just" marL="549805" indent="-274903" lvl="1">
              <a:lnSpc>
                <a:spcPts val="3565"/>
              </a:lnSpc>
              <a:buFont typeface="Arial"/>
              <a:buChar char="•"/>
            </a:pPr>
            <a:r>
              <a:rPr lang="en-US" sz="2546">
                <a:solidFill>
                  <a:srgbClr val="000000"/>
                </a:solidFill>
                <a:latin typeface="Public Sans"/>
              </a:rPr>
              <a:t>The bar chart visualizes CO2 emissions based on daily, monthly, and yearly energy consumption, corresponding to air filter conditions from "Pure" to "75% Clogged."</a:t>
            </a:r>
          </a:p>
          <a:p>
            <a:pPr algn="just" marL="549805" indent="-274903" lvl="1">
              <a:lnSpc>
                <a:spcPts val="3565"/>
              </a:lnSpc>
              <a:buFont typeface="Arial"/>
              <a:buChar char="•"/>
            </a:pPr>
            <a:r>
              <a:rPr lang="en-US" sz="2546">
                <a:solidFill>
                  <a:srgbClr val="000000"/>
                </a:solidFill>
                <a:latin typeface="Public Sans"/>
              </a:rPr>
              <a:t>Daily CO2 emissions incrementally increase from 10,705.71 grams with an unclogged filter to 11,415.74 grams with a filter that is 75% clogged.</a:t>
            </a:r>
          </a:p>
          <a:p>
            <a:pPr algn="just" marL="549805" indent="-274903" lvl="1">
              <a:lnSpc>
                <a:spcPts val="3565"/>
              </a:lnSpc>
              <a:buFont typeface="Arial"/>
              <a:buChar char="•"/>
            </a:pPr>
            <a:r>
              <a:rPr lang="en-US" sz="2546">
                <a:solidFill>
                  <a:srgbClr val="000000"/>
                </a:solidFill>
                <a:latin typeface="Public Sans"/>
              </a:rPr>
              <a:t>On a monthly scale, CO2 emissions start at 321,171.18 grams for a pure filter and rise to 342,472.17 grams at 75% clogging.</a:t>
            </a:r>
          </a:p>
          <a:p>
            <a:pPr algn="just" marL="549805" indent="-274903" lvl="1">
              <a:lnSpc>
                <a:spcPts val="3565"/>
              </a:lnSpc>
              <a:buFont typeface="Arial"/>
              <a:buChar char="•"/>
            </a:pPr>
            <a:r>
              <a:rPr lang="en-US" sz="2546">
                <a:solidFill>
                  <a:srgbClr val="000000"/>
                </a:solidFill>
                <a:latin typeface="Public Sans"/>
              </a:rPr>
              <a:t>The annual CO2 emissions show a continued upward trend, from 3,907,582.66 grams with a clean filter to 4,166,744.79 grams at 75% clogging.</a:t>
            </a:r>
          </a:p>
          <a:p>
            <a:pPr algn="just" marL="549805" indent="-274903" lvl="1">
              <a:lnSpc>
                <a:spcPts val="3565"/>
              </a:lnSpc>
              <a:buFont typeface="Arial"/>
              <a:buChar char="•"/>
            </a:pPr>
            <a:r>
              <a:rPr lang="en-US" sz="2546">
                <a:solidFill>
                  <a:srgbClr val="000000"/>
                </a:solidFill>
                <a:latin typeface="Public Sans"/>
              </a:rPr>
              <a:t>Given that each kWh in Germany is responsible for 354 grams of CO2, the graph reflects the environmental impact of increased energy usage due to reduced filter efficiency.[3]</a:t>
            </a:r>
          </a:p>
          <a:p>
            <a:pPr algn="just" marL="549805" indent="-274903" lvl="1">
              <a:lnSpc>
                <a:spcPts val="3565"/>
              </a:lnSpc>
              <a:buFont typeface="Arial"/>
              <a:buChar char="•"/>
            </a:pPr>
            <a:r>
              <a:rPr lang="en-US" sz="2546">
                <a:solidFill>
                  <a:srgbClr val="000000"/>
                </a:solidFill>
                <a:latin typeface="Public Sans"/>
              </a:rPr>
              <a:t>The data highlights a direct correlation between filter clogging and CO2 emissions, underscoring the importance of maintaining clean filters for environmental sustainability.</a:t>
            </a:r>
          </a:p>
          <a:p>
            <a:pPr algn="just">
              <a:lnSpc>
                <a:spcPts val="3565"/>
              </a:lnSpc>
            </a:pP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EEEEEE"/>
        </a:solidFill>
      </p:bgPr>
    </p:bg>
    <p:spTree>
      <p:nvGrpSpPr>
        <p:cNvPr id="1" name=""/>
        <p:cNvGrpSpPr/>
        <p:nvPr/>
      </p:nvGrpSpPr>
      <p:grpSpPr>
        <a:xfrm>
          <a:off x="0" y="0"/>
          <a:ext cx="0" cy="0"/>
          <a:chOff x="0" y="0"/>
          <a:chExt cx="0" cy="0"/>
        </a:xfrm>
      </p:grpSpPr>
      <p:sp>
        <p:nvSpPr>
          <p:cNvPr name="TextBox 2" id="2"/>
          <p:cNvSpPr txBox="true"/>
          <p:nvPr/>
        </p:nvSpPr>
        <p:spPr>
          <a:xfrm rot="0">
            <a:off x="470012" y="985485"/>
            <a:ext cx="16435213" cy="688781"/>
          </a:xfrm>
          <a:prstGeom prst="rect">
            <a:avLst/>
          </a:prstGeom>
        </p:spPr>
        <p:txBody>
          <a:bodyPr anchor="t" rtlCol="false" tIns="0" lIns="0" bIns="0" rIns="0">
            <a:spAutoFit/>
          </a:bodyPr>
          <a:lstStyle/>
          <a:p>
            <a:pPr>
              <a:lnSpc>
                <a:spcPts val="5364"/>
              </a:lnSpc>
            </a:pPr>
            <a:r>
              <a:rPr lang="en-US" sz="4665">
                <a:solidFill>
                  <a:srgbClr val="FFC93C"/>
                </a:solidFill>
                <a:latin typeface="Livvic Bold"/>
              </a:rPr>
              <a:t>Findings:</a:t>
            </a:r>
          </a:p>
        </p:txBody>
      </p:sp>
      <p:sp>
        <p:nvSpPr>
          <p:cNvPr name="TextBox 3" id="3"/>
          <p:cNvSpPr txBox="true"/>
          <p:nvPr/>
        </p:nvSpPr>
        <p:spPr>
          <a:xfrm rot="0">
            <a:off x="833629" y="1960505"/>
            <a:ext cx="16620741" cy="7155267"/>
          </a:xfrm>
          <a:prstGeom prst="rect">
            <a:avLst/>
          </a:prstGeom>
        </p:spPr>
        <p:txBody>
          <a:bodyPr anchor="t" rtlCol="false" tIns="0" lIns="0" bIns="0" rIns="0">
            <a:spAutoFit/>
          </a:bodyPr>
          <a:lstStyle/>
          <a:p>
            <a:pPr algn="just" marL="549805" indent="-274903" lvl="1">
              <a:lnSpc>
                <a:spcPts val="3565"/>
              </a:lnSpc>
              <a:buFont typeface="Arial"/>
              <a:buChar char="•"/>
            </a:pPr>
            <a:r>
              <a:rPr lang="en-US" sz="2546">
                <a:solidFill>
                  <a:srgbClr val="000000"/>
                </a:solidFill>
                <a:latin typeface="Public Sans"/>
              </a:rPr>
              <a:t>Filter condition significantly influences cooling system efficiency, with increased clogging leading to longer fan operation and higher energy usage.</a:t>
            </a:r>
          </a:p>
          <a:p>
            <a:pPr algn="just" marL="549805" indent="-274903" lvl="1">
              <a:lnSpc>
                <a:spcPts val="3565"/>
              </a:lnSpc>
              <a:buFont typeface="Arial"/>
              <a:buChar char="•"/>
            </a:pPr>
            <a:r>
              <a:rPr lang="en-US" sz="2546">
                <a:solidFill>
                  <a:srgbClr val="000000"/>
                </a:solidFill>
                <a:latin typeface="Public Sans"/>
              </a:rPr>
              <a:t>Progressive clogging from a pure state to 75% leads to a steady escalation in both energy consumption and operational costs.</a:t>
            </a:r>
          </a:p>
          <a:p>
            <a:pPr algn="just" marL="549805" indent="-274903" lvl="1">
              <a:lnSpc>
                <a:spcPts val="3565"/>
              </a:lnSpc>
              <a:buFont typeface="Arial"/>
              <a:buChar char="•"/>
            </a:pPr>
            <a:r>
              <a:rPr lang="en-US" sz="2546">
                <a:solidFill>
                  <a:srgbClr val="000000"/>
                </a:solidFill>
                <a:latin typeface="Public Sans"/>
              </a:rPr>
              <a:t>Annually, the financial burden due to filter clogging becomes substantial, warranting attention to maintenance cycles.</a:t>
            </a:r>
          </a:p>
          <a:p>
            <a:pPr algn="just" marL="549805" indent="-274903" lvl="1">
              <a:lnSpc>
                <a:spcPts val="3565"/>
              </a:lnSpc>
              <a:buFont typeface="Arial"/>
              <a:buChar char="•"/>
            </a:pPr>
            <a:r>
              <a:rPr lang="en-US" sz="2546">
                <a:solidFill>
                  <a:srgbClr val="000000"/>
                </a:solidFill>
                <a:latin typeface="Public Sans"/>
              </a:rPr>
              <a:t>CO2 emissions rise in tandem with filter clogging, underscoring the environmental implications of maintenance practices.</a:t>
            </a:r>
          </a:p>
          <a:p>
            <a:pPr algn="just" marL="549805" indent="-274903" lvl="1">
              <a:lnSpc>
                <a:spcPts val="3565"/>
              </a:lnSpc>
              <a:buFont typeface="Arial"/>
              <a:buChar char="•"/>
            </a:pPr>
            <a:r>
              <a:rPr lang="en-US" sz="2546">
                <a:solidFill>
                  <a:srgbClr val="000000"/>
                </a:solidFill>
                <a:latin typeface="Public Sans"/>
              </a:rPr>
              <a:t>T</a:t>
            </a:r>
            <a:r>
              <a:rPr lang="en-US" sz="2546">
                <a:solidFill>
                  <a:srgbClr val="000000"/>
                </a:solidFill>
                <a:latin typeface="Public Sans"/>
              </a:rPr>
              <a:t>he CO2 impact per kWh adds a critical environmental dimension to the energy consumption of clogged filters.</a:t>
            </a:r>
          </a:p>
          <a:p>
            <a:pPr algn="just" marL="549805" indent="-274903" lvl="1">
              <a:lnSpc>
                <a:spcPts val="3565"/>
              </a:lnSpc>
              <a:buFont typeface="Arial"/>
              <a:buChar char="•"/>
            </a:pPr>
            <a:r>
              <a:rPr lang="en-US" sz="2546">
                <a:solidFill>
                  <a:srgbClr val="000000"/>
                </a:solidFill>
                <a:latin typeface="Public Sans"/>
              </a:rPr>
              <a:t>Manufacturer guidelines recommend replacing filters every six months to ensure optimal system performance.[2]</a:t>
            </a:r>
          </a:p>
          <a:p>
            <a:pPr algn="just" marL="549805" indent="-274903" lvl="1">
              <a:lnSpc>
                <a:spcPts val="3565"/>
              </a:lnSpc>
              <a:buFont typeface="Arial"/>
              <a:buChar char="•"/>
            </a:pPr>
            <a:r>
              <a:rPr lang="en-US" sz="2546">
                <a:solidFill>
                  <a:srgbClr val="000000"/>
                </a:solidFill>
                <a:latin typeface="Public Sans"/>
              </a:rPr>
              <a:t>Operating the system in lower temperatures can extend the overall life of the system, providing long-term efficiency benefits.</a:t>
            </a:r>
          </a:p>
          <a:p>
            <a:pPr algn="just">
              <a:lnSpc>
                <a:spcPts val="3565"/>
              </a:lnSpc>
            </a:pPr>
          </a:p>
          <a:p>
            <a:pPr algn="just">
              <a:lnSpc>
                <a:spcPts val="3565"/>
              </a:lnSpc>
            </a:pP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EEEEEE"/>
        </a:solidFill>
      </p:bgPr>
    </p:bg>
    <p:spTree>
      <p:nvGrpSpPr>
        <p:cNvPr id="1" name=""/>
        <p:cNvGrpSpPr/>
        <p:nvPr/>
      </p:nvGrpSpPr>
      <p:grpSpPr>
        <a:xfrm>
          <a:off x="0" y="0"/>
          <a:ext cx="0" cy="0"/>
          <a:chOff x="0" y="0"/>
          <a:chExt cx="0" cy="0"/>
        </a:xfrm>
      </p:grpSpPr>
      <p:sp>
        <p:nvSpPr>
          <p:cNvPr name="TextBox 2" id="2"/>
          <p:cNvSpPr txBox="true"/>
          <p:nvPr/>
        </p:nvSpPr>
        <p:spPr>
          <a:xfrm rot="0">
            <a:off x="470012" y="985485"/>
            <a:ext cx="16435213" cy="688781"/>
          </a:xfrm>
          <a:prstGeom prst="rect">
            <a:avLst/>
          </a:prstGeom>
        </p:spPr>
        <p:txBody>
          <a:bodyPr anchor="t" rtlCol="false" tIns="0" lIns="0" bIns="0" rIns="0">
            <a:spAutoFit/>
          </a:bodyPr>
          <a:lstStyle/>
          <a:p>
            <a:pPr>
              <a:lnSpc>
                <a:spcPts val="5364"/>
              </a:lnSpc>
            </a:pPr>
            <a:r>
              <a:rPr lang="en-US" sz="4665">
                <a:solidFill>
                  <a:srgbClr val="FFC93C"/>
                </a:solidFill>
                <a:latin typeface="Livvic Bold"/>
              </a:rPr>
              <a:t>References:</a:t>
            </a:r>
          </a:p>
        </p:txBody>
      </p:sp>
      <p:sp>
        <p:nvSpPr>
          <p:cNvPr name="TextBox 3" id="3"/>
          <p:cNvSpPr txBox="true"/>
          <p:nvPr/>
        </p:nvSpPr>
        <p:spPr>
          <a:xfrm rot="0">
            <a:off x="833629" y="1950980"/>
            <a:ext cx="16825814" cy="4533180"/>
          </a:xfrm>
          <a:prstGeom prst="rect">
            <a:avLst/>
          </a:prstGeom>
        </p:spPr>
        <p:txBody>
          <a:bodyPr anchor="t" rtlCol="false" tIns="0" lIns="0" bIns="0" rIns="0">
            <a:spAutoFit/>
          </a:bodyPr>
          <a:lstStyle/>
          <a:p>
            <a:pPr algn="just" marL="556589" indent="-278294" lvl="1">
              <a:lnSpc>
                <a:spcPts val="3609"/>
              </a:lnSpc>
              <a:buFont typeface="Arial"/>
              <a:buChar char="•"/>
            </a:pPr>
            <a:r>
              <a:rPr lang="en-US" sz="2577">
                <a:solidFill>
                  <a:srgbClr val="000000"/>
                </a:solidFill>
                <a:latin typeface="Public Sans"/>
              </a:rPr>
              <a:t>Juniper Networks. (n.d.). MX480 Power System Description and Specifications. Retrieved [Your Access Date], from </a:t>
            </a:r>
            <a:r>
              <a:rPr lang="en-US" sz="2577" u="sng">
                <a:solidFill>
                  <a:srgbClr val="000000"/>
                </a:solidFill>
                <a:latin typeface="Public Sans"/>
                <a:hlinkClick r:id="rId2" tooltip="https://www.juniper.net/documentation/us/en/hardware/mx480/topics/topic-map/mx480-power-planning.html"/>
              </a:rPr>
              <a:t>https://www.juniper.net/documentation/us/en/hardware/mx480/topics/topic-map/mx480-power-planning.html</a:t>
            </a:r>
          </a:p>
          <a:p>
            <a:pPr algn="just" marL="556589" indent="-278294" lvl="1">
              <a:lnSpc>
                <a:spcPts val="3609"/>
              </a:lnSpc>
              <a:buFont typeface="Arial"/>
              <a:buChar char="•"/>
            </a:pPr>
            <a:r>
              <a:rPr lang="en-US" sz="2577">
                <a:solidFill>
                  <a:srgbClr val="000000"/>
                </a:solidFill>
                <a:latin typeface="Public Sans"/>
              </a:rPr>
              <a:t>Juniper Networks. (n.d.). Removing the MX480 Air Filter. from </a:t>
            </a:r>
            <a:r>
              <a:rPr lang="en-US" sz="2577" u="sng">
                <a:solidFill>
                  <a:srgbClr val="000000"/>
                </a:solidFill>
                <a:latin typeface="Public Sans"/>
                <a:hlinkClick r:id="rId3" tooltip="https://www.juniper.net/documentation/us/en/hardware/mx480/topics/topic-map/mx480-maintain-cooling-system.html#id-removing-the-mx480-air-filter"/>
              </a:rPr>
              <a:t>Juniper Networks. (n.d.). Removing the MX480 Air Filter. from https://www.juniper.net/documentation/us/en/hardware/mx480/topics/topic-map/mx480-maintain-cooling-system.html#id-removing-the-mx480-air-filter</a:t>
            </a:r>
          </a:p>
          <a:p>
            <a:pPr algn="just" marL="556589" indent="-278294" lvl="1">
              <a:lnSpc>
                <a:spcPts val="3609"/>
              </a:lnSpc>
              <a:buFont typeface="Arial"/>
              <a:buChar char="•"/>
            </a:pPr>
            <a:r>
              <a:rPr lang="en-US" sz="2577">
                <a:solidFill>
                  <a:srgbClr val="000000"/>
                </a:solidFill>
                <a:latin typeface="Public Sans"/>
              </a:rPr>
              <a:t>Nowtricity. (n.d.). Germany Electricity. Retrieved January 24, 2024, from </a:t>
            </a:r>
            <a:r>
              <a:rPr lang="en-US" sz="2577" u="sng">
                <a:solidFill>
                  <a:srgbClr val="000000"/>
                </a:solidFill>
                <a:latin typeface="Public Sans"/>
                <a:hlinkClick r:id="rId4" tooltip="https://www.nowtricity.com/country/germany/"/>
              </a:rPr>
              <a:t>Nowtricity. (n.d.). Germany Electricity. Retrieved January 24, 2024, from https://www.nowtricity.com/country/germany/</a:t>
            </a:r>
          </a:p>
          <a:p>
            <a:pPr algn="just">
              <a:lnSpc>
                <a:spcPts val="3609"/>
              </a:lnSpc>
            </a:pPr>
          </a:p>
          <a:p>
            <a:pPr algn="just">
              <a:lnSpc>
                <a:spcPts val="3609"/>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sp>
        <p:nvSpPr>
          <p:cNvPr name="Freeform 2" id="2"/>
          <p:cNvSpPr/>
          <p:nvPr/>
        </p:nvSpPr>
        <p:spPr>
          <a:xfrm flipH="false" flipV="false" rot="0">
            <a:off x="14428291" y="6427291"/>
            <a:ext cx="3859709" cy="3859709"/>
          </a:xfrm>
          <a:custGeom>
            <a:avLst/>
            <a:gdLst/>
            <a:ahLst/>
            <a:cxnLst/>
            <a:rect r="r" b="b" t="t" l="l"/>
            <a:pathLst>
              <a:path h="3859709" w="3859709">
                <a:moveTo>
                  <a:pt x="0" y="0"/>
                </a:moveTo>
                <a:lnTo>
                  <a:pt x="3859709" y="0"/>
                </a:lnTo>
                <a:lnTo>
                  <a:pt x="3859709" y="3859709"/>
                </a:lnTo>
                <a:lnTo>
                  <a:pt x="0" y="38597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9144000" y="8801100"/>
            <a:ext cx="2424815" cy="668540"/>
            <a:chOff x="0" y="0"/>
            <a:chExt cx="638634" cy="176076"/>
          </a:xfrm>
        </p:grpSpPr>
        <p:sp>
          <p:nvSpPr>
            <p:cNvPr name="Freeform 4" id="4">
              <a:hlinkClick r:id="rId4" tooltip="https://www.juniper.net/us/en/products/routers/mx-series/mx480-universal-routing-platform.html"/>
            </p:cNvPr>
            <p:cNvSpPr/>
            <p:nvPr/>
          </p:nvSpPr>
          <p:spPr>
            <a:xfrm flipH="false" flipV="false" rot="0">
              <a:off x="0" y="0"/>
              <a:ext cx="638634" cy="176076"/>
            </a:xfrm>
            <a:custGeom>
              <a:avLst/>
              <a:gdLst/>
              <a:ahLst/>
              <a:cxnLst/>
              <a:rect r="r" b="b" t="t" l="l"/>
              <a:pathLst>
                <a:path h="176076" w="638634">
                  <a:moveTo>
                    <a:pt x="19157" y="0"/>
                  </a:moveTo>
                  <a:lnTo>
                    <a:pt x="619478" y="0"/>
                  </a:lnTo>
                  <a:cubicBezTo>
                    <a:pt x="630058" y="0"/>
                    <a:pt x="638634" y="8577"/>
                    <a:pt x="638634" y="19157"/>
                  </a:cubicBezTo>
                  <a:lnTo>
                    <a:pt x="638634" y="156920"/>
                  </a:lnTo>
                  <a:cubicBezTo>
                    <a:pt x="638634" y="167500"/>
                    <a:pt x="630058" y="176076"/>
                    <a:pt x="619478" y="176076"/>
                  </a:cubicBezTo>
                  <a:lnTo>
                    <a:pt x="19157" y="176076"/>
                  </a:lnTo>
                  <a:cubicBezTo>
                    <a:pt x="14076" y="176076"/>
                    <a:pt x="9203" y="174058"/>
                    <a:pt x="5611" y="170465"/>
                  </a:cubicBezTo>
                  <a:cubicBezTo>
                    <a:pt x="2018" y="166873"/>
                    <a:pt x="0" y="162000"/>
                    <a:pt x="0" y="156920"/>
                  </a:cubicBezTo>
                  <a:lnTo>
                    <a:pt x="0" y="19157"/>
                  </a:lnTo>
                  <a:cubicBezTo>
                    <a:pt x="0" y="8577"/>
                    <a:pt x="8577" y="0"/>
                    <a:pt x="19157" y="0"/>
                  </a:cubicBezTo>
                  <a:close/>
                </a:path>
              </a:pathLst>
            </a:custGeom>
            <a:solidFill>
              <a:srgbClr val="EEB337"/>
            </a:solidFill>
          </p:spPr>
        </p:sp>
        <p:sp>
          <p:nvSpPr>
            <p:cNvPr name="TextBox 5" id="5"/>
            <p:cNvSpPr txBox="true"/>
            <p:nvPr/>
          </p:nvSpPr>
          <p:spPr>
            <a:xfrm>
              <a:off x="0" y="-38100"/>
              <a:ext cx="638634" cy="214176"/>
            </a:xfrm>
            <a:prstGeom prst="rect">
              <a:avLst/>
            </a:prstGeom>
          </p:spPr>
          <p:txBody>
            <a:bodyPr anchor="ctr" rtlCol="false" tIns="50800" lIns="50800" bIns="50800" rIns="50800"/>
            <a:lstStyle/>
            <a:p>
              <a:pPr algn="ctr">
                <a:lnSpc>
                  <a:spcPts val="2659"/>
                </a:lnSpc>
              </a:pPr>
              <a:r>
                <a:rPr lang="en-US" sz="1899" u="sng">
                  <a:solidFill>
                    <a:srgbClr val="EEEEEE"/>
                  </a:solidFill>
                  <a:latin typeface="Public Sans Bold"/>
                  <a:hlinkClick r:id="rId5" tooltip="https://www.juniper.net/us/en/products/routers/mx-series/mx480-universal-routing-platform.html"/>
                </a:rPr>
                <a:t>LEARN MORE</a:t>
              </a:r>
            </a:p>
          </p:txBody>
        </p:sp>
      </p:grpSp>
      <p:sp>
        <p:nvSpPr>
          <p:cNvPr name="TextBox 6" id="6"/>
          <p:cNvSpPr txBox="true"/>
          <p:nvPr/>
        </p:nvSpPr>
        <p:spPr>
          <a:xfrm rot="0">
            <a:off x="1028700" y="1310934"/>
            <a:ext cx="7164454" cy="2493645"/>
          </a:xfrm>
          <a:prstGeom prst="rect">
            <a:avLst/>
          </a:prstGeom>
        </p:spPr>
        <p:txBody>
          <a:bodyPr anchor="t" rtlCol="false" tIns="0" lIns="0" bIns="0" rIns="0">
            <a:spAutoFit/>
          </a:bodyPr>
          <a:lstStyle/>
          <a:p>
            <a:pPr>
              <a:lnSpc>
                <a:spcPts val="6555"/>
              </a:lnSpc>
            </a:pPr>
            <a:r>
              <a:rPr lang="en-US" sz="5700">
                <a:solidFill>
                  <a:srgbClr val="EEB337"/>
                </a:solidFill>
                <a:latin typeface="Livvic Bold"/>
              </a:rPr>
              <a:t>Overview of MX480 Systems</a:t>
            </a:r>
          </a:p>
          <a:p>
            <a:pPr>
              <a:lnSpc>
                <a:spcPts val="6555"/>
              </a:lnSpc>
            </a:pPr>
          </a:p>
        </p:txBody>
      </p:sp>
      <p:sp>
        <p:nvSpPr>
          <p:cNvPr name="TextBox 7" id="7"/>
          <p:cNvSpPr txBox="true"/>
          <p:nvPr/>
        </p:nvSpPr>
        <p:spPr>
          <a:xfrm rot="0">
            <a:off x="1228100" y="4072084"/>
            <a:ext cx="7164454" cy="746760"/>
          </a:xfrm>
          <a:prstGeom prst="rect">
            <a:avLst/>
          </a:prstGeom>
        </p:spPr>
        <p:txBody>
          <a:bodyPr anchor="t" rtlCol="false" tIns="0" lIns="0" bIns="0" rIns="0">
            <a:spAutoFit/>
          </a:bodyPr>
          <a:lstStyle/>
          <a:p>
            <a:pPr algn="just">
              <a:lnSpc>
                <a:spcPts val="2939"/>
              </a:lnSpc>
              <a:spcBef>
                <a:spcPct val="0"/>
              </a:spcBef>
            </a:pPr>
            <a:r>
              <a:rPr lang="en-US" sz="2099">
                <a:solidFill>
                  <a:srgbClr val="000000"/>
                </a:solidFill>
                <a:latin typeface="Public Sans"/>
              </a:rPr>
              <a:t>The MX480 is a high-performance router typically used in large-scale service provider and enterprise networks</a:t>
            </a:r>
          </a:p>
        </p:txBody>
      </p:sp>
      <p:sp>
        <p:nvSpPr>
          <p:cNvPr name="TextBox 8" id="8"/>
          <p:cNvSpPr txBox="true"/>
          <p:nvPr/>
        </p:nvSpPr>
        <p:spPr>
          <a:xfrm rot="0">
            <a:off x="9144000" y="914899"/>
            <a:ext cx="7255563" cy="3708357"/>
          </a:xfrm>
          <a:prstGeom prst="rect">
            <a:avLst/>
          </a:prstGeom>
        </p:spPr>
        <p:txBody>
          <a:bodyPr anchor="t" rtlCol="false" tIns="0" lIns="0" bIns="0" rIns="0">
            <a:spAutoFit/>
          </a:bodyPr>
          <a:lstStyle/>
          <a:p>
            <a:pPr algn="just">
              <a:lnSpc>
                <a:spcPts val="2977"/>
              </a:lnSpc>
            </a:pPr>
            <a:r>
              <a:rPr lang="en-US" sz="2126">
                <a:solidFill>
                  <a:srgbClr val="000000"/>
                </a:solidFill>
                <a:latin typeface="Public Sans Bold"/>
              </a:rPr>
              <a:t>Key Features:</a:t>
            </a:r>
          </a:p>
          <a:p>
            <a:pPr algn="just" marL="459155" indent="-229577" lvl="1">
              <a:lnSpc>
                <a:spcPts val="2977"/>
              </a:lnSpc>
              <a:buFont typeface="Arial"/>
              <a:buChar char="•"/>
            </a:pPr>
            <a:r>
              <a:rPr lang="en-US" sz="2126">
                <a:solidFill>
                  <a:srgbClr val="000000"/>
                </a:solidFill>
                <a:latin typeface="Public Sans"/>
              </a:rPr>
              <a:t>High Capacity and Performance: The MX480 delivers high levels of routing throughput and capacity, supporting multiple terabits per second of system capacity.</a:t>
            </a:r>
          </a:p>
          <a:p>
            <a:pPr algn="just" marL="459155" indent="-229577" lvl="1">
              <a:lnSpc>
                <a:spcPts val="2977"/>
              </a:lnSpc>
              <a:buFont typeface="Arial"/>
              <a:buChar char="•"/>
            </a:pPr>
            <a:r>
              <a:rPr lang="en-US" sz="2126">
                <a:solidFill>
                  <a:srgbClr val="000000"/>
                </a:solidFill>
                <a:latin typeface="Public Sans"/>
              </a:rPr>
              <a:t>Scalability</a:t>
            </a:r>
            <a:r>
              <a:rPr lang="en-US" sz="2126">
                <a:solidFill>
                  <a:srgbClr val="000000"/>
                </a:solidFill>
                <a:latin typeface="Public Sans Bold"/>
              </a:rPr>
              <a:t>: </a:t>
            </a:r>
            <a:r>
              <a:rPr lang="en-US" sz="2126">
                <a:solidFill>
                  <a:srgbClr val="000000"/>
                </a:solidFill>
                <a:latin typeface="Public Sans"/>
              </a:rPr>
              <a:t>It can efficiently scale up to support more interfaces or higher throughput as network demands grow</a:t>
            </a:r>
          </a:p>
          <a:p>
            <a:pPr algn="just">
              <a:lnSpc>
                <a:spcPts val="2977"/>
              </a:lnSpc>
            </a:pPr>
          </a:p>
          <a:p>
            <a:pPr algn="just">
              <a:lnSpc>
                <a:spcPts val="2977"/>
              </a:lnSpc>
              <a:spcBef>
                <a:spcPct val="0"/>
              </a:spcBef>
            </a:pPr>
          </a:p>
        </p:txBody>
      </p:sp>
      <p:sp>
        <p:nvSpPr>
          <p:cNvPr name="TextBox 9" id="9"/>
          <p:cNvSpPr txBox="true"/>
          <p:nvPr/>
        </p:nvSpPr>
        <p:spPr>
          <a:xfrm rot="0">
            <a:off x="937591" y="5095875"/>
            <a:ext cx="7255563" cy="2627000"/>
          </a:xfrm>
          <a:prstGeom prst="rect">
            <a:avLst/>
          </a:prstGeom>
        </p:spPr>
        <p:txBody>
          <a:bodyPr anchor="t" rtlCol="false" tIns="0" lIns="0" bIns="0" rIns="0">
            <a:spAutoFit/>
          </a:bodyPr>
          <a:lstStyle/>
          <a:p>
            <a:pPr algn="just">
              <a:lnSpc>
                <a:spcPts val="2977"/>
              </a:lnSpc>
            </a:pPr>
            <a:r>
              <a:rPr lang="en-US" sz="2126">
                <a:solidFill>
                  <a:srgbClr val="000000"/>
                </a:solidFill>
                <a:latin typeface="Public Sans Bold"/>
              </a:rPr>
              <a:t>Purpose and Application:</a:t>
            </a:r>
          </a:p>
          <a:p>
            <a:pPr algn="just" marL="459154" indent="-229577" lvl="1">
              <a:lnSpc>
                <a:spcPts val="2977"/>
              </a:lnSpc>
              <a:buFont typeface="Arial"/>
              <a:buChar char="•"/>
            </a:pPr>
            <a:r>
              <a:rPr lang="en-US" sz="2126">
                <a:solidFill>
                  <a:srgbClr val="000000"/>
                </a:solidFill>
                <a:latin typeface="Public Sans"/>
              </a:rPr>
              <a:t>Service Provider Networks: The MX480 is often deployed in the core and edge of service provider networks, handling high volumes of traffic efficiently.</a:t>
            </a:r>
          </a:p>
          <a:p>
            <a:pPr algn="just" marL="459154" indent="-229577" lvl="1">
              <a:lnSpc>
                <a:spcPts val="2977"/>
              </a:lnSpc>
              <a:buFont typeface="Arial"/>
              <a:buChar char="•"/>
            </a:pPr>
            <a:r>
              <a:rPr lang="en-US" sz="2126">
                <a:solidFill>
                  <a:srgbClr val="000000"/>
                </a:solidFill>
                <a:latin typeface="Public Sans"/>
              </a:rPr>
              <a:t>Enterprise Networks: It's also used in large enterprise environments for its robustness and reliability.</a:t>
            </a:r>
          </a:p>
          <a:p>
            <a:pPr algn="just">
              <a:lnSpc>
                <a:spcPts val="2977"/>
              </a:lnSpc>
              <a:spcBef>
                <a:spcPct val="0"/>
              </a:spcBef>
            </a:pPr>
          </a:p>
        </p:txBody>
      </p:sp>
      <p:sp>
        <p:nvSpPr>
          <p:cNvPr name="TextBox 10" id="10"/>
          <p:cNvSpPr txBox="true"/>
          <p:nvPr/>
        </p:nvSpPr>
        <p:spPr>
          <a:xfrm rot="0">
            <a:off x="9098446" y="4947106"/>
            <a:ext cx="7255563" cy="2965407"/>
          </a:xfrm>
          <a:prstGeom prst="rect">
            <a:avLst/>
          </a:prstGeom>
        </p:spPr>
        <p:txBody>
          <a:bodyPr anchor="t" rtlCol="false" tIns="0" lIns="0" bIns="0" rIns="0">
            <a:spAutoFit/>
          </a:bodyPr>
          <a:lstStyle/>
          <a:p>
            <a:pPr algn="just">
              <a:lnSpc>
                <a:spcPts val="2977"/>
              </a:lnSpc>
            </a:pPr>
            <a:r>
              <a:rPr lang="en-US" sz="2126">
                <a:solidFill>
                  <a:srgbClr val="000000"/>
                </a:solidFill>
                <a:latin typeface="Public Sans Bold"/>
              </a:rPr>
              <a:t>Energy Efficiency:</a:t>
            </a:r>
          </a:p>
          <a:p>
            <a:pPr algn="just" marL="459155" indent="-229577" lvl="1">
              <a:lnSpc>
                <a:spcPts val="2977"/>
              </a:lnSpc>
              <a:buFont typeface="Arial"/>
              <a:buChar char="•"/>
            </a:pPr>
            <a:r>
              <a:rPr lang="en-US" sz="2126">
                <a:solidFill>
                  <a:srgbClr val="000000"/>
                </a:solidFill>
                <a:latin typeface="Public Sans"/>
              </a:rPr>
              <a:t>Power Consumption: While being a high-performance device, the MX480 is designed to optimize power usage, which is crucial in large-scale deployments.</a:t>
            </a:r>
          </a:p>
          <a:p>
            <a:pPr algn="just" marL="459155" indent="-229577" lvl="1">
              <a:lnSpc>
                <a:spcPts val="2977"/>
              </a:lnSpc>
              <a:buFont typeface="Arial"/>
              <a:buChar char="•"/>
            </a:pPr>
            <a:r>
              <a:rPr lang="en-US" sz="2126">
                <a:solidFill>
                  <a:srgbClr val="000000"/>
                </a:solidFill>
                <a:latin typeface="Public Sans"/>
              </a:rPr>
              <a:t>Cooling System: The cooling system is an integral part of its design, ensuring efficient heat dissipation and contributing to overall energy efficiency.</a:t>
            </a:r>
          </a:p>
          <a:p>
            <a:pPr algn="just">
              <a:lnSpc>
                <a:spcPts val="2977"/>
              </a:lnSpc>
              <a:spcBef>
                <a:spcPct val="0"/>
              </a:spcBef>
            </a:pP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D9D9D9"/>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9626673" y="1117964"/>
            <a:ext cx="8939108" cy="8904189"/>
            <a:chOff x="0" y="0"/>
            <a:chExt cx="6502400" cy="6477000"/>
          </a:xfrm>
        </p:grpSpPr>
        <p:sp>
          <p:nvSpPr>
            <p:cNvPr name="Freeform 3" id="3">
              <a:hlinkClick r:id="rId2" tooltip="https://www.optical-refurbishment-center.eu/files/header/orc-header-team-1480x660-zensier.jpg"/>
            </p:cNvPr>
            <p:cNvSpPr/>
            <p:nvPr/>
          </p:nvSpPr>
          <p:spPr>
            <a:xfrm flipH="false" flipV="false" rot="0">
              <a:off x="-23042" y="119185"/>
              <a:ext cx="6542159" cy="6244242"/>
            </a:xfrm>
            <a:custGeom>
              <a:avLst/>
              <a:gdLst/>
              <a:ahLst/>
              <a:cxnLst/>
              <a:rect r="r" b="b" t="t" l="l"/>
              <a:pathLst>
                <a:path h="6244242" w="6542159">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3"/>
              <a:stretch>
                <a:fillRect l="-39181" t="0" r="-19821" b="0"/>
              </a:stretch>
            </a:blipFill>
          </p:spPr>
        </p:sp>
        <p:sp>
          <p:nvSpPr>
            <p:cNvPr name="Freeform 4" id="4">
              <a:hlinkClick r:id="rId4" tooltip="https://www.optical-refurbishment-center.eu/files/header/orc-header-team-1480x660-zensier.jpg"/>
            </p:cNvPr>
            <p:cNvSpPr/>
            <p:nvPr/>
          </p:nvSpPr>
          <p:spPr>
            <a:xfrm flipH="false" flipV="false" rot="0">
              <a:off x="73038" y="66269"/>
              <a:ext cx="6350000" cy="6349987"/>
            </a:xfrm>
            <a:custGeom>
              <a:avLst/>
              <a:gdLst/>
              <a:ahLst/>
              <a:cxnLst/>
              <a:rect r="r" b="b" t="t" l="l"/>
              <a:pathLst>
                <a:path h="6349987" w="6350000">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FFC93C"/>
            </a:solidFill>
          </p:spPr>
        </p:sp>
      </p:grpSp>
      <p:grpSp>
        <p:nvGrpSpPr>
          <p:cNvPr name="Group 5" id="5"/>
          <p:cNvGrpSpPr/>
          <p:nvPr/>
        </p:nvGrpSpPr>
        <p:grpSpPr>
          <a:xfrm rot="0">
            <a:off x="9144000" y="7016271"/>
            <a:ext cx="2784475" cy="2784475"/>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93C"/>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AutoShape 8" id="8"/>
          <p:cNvSpPr/>
          <p:nvPr/>
        </p:nvSpPr>
        <p:spPr>
          <a:xfrm rot="0">
            <a:off x="1567526" y="4025887"/>
            <a:ext cx="2383689" cy="0"/>
          </a:xfrm>
          <a:prstGeom prst="line">
            <a:avLst/>
          </a:prstGeom>
          <a:ln cap="flat" w="133350">
            <a:solidFill>
              <a:srgbClr val="FFC93C"/>
            </a:solidFill>
            <a:prstDash val="solid"/>
            <a:headEnd type="none" len="sm" w="sm"/>
            <a:tailEnd type="none" len="sm" w="sm"/>
          </a:ln>
        </p:spPr>
      </p:sp>
      <p:sp>
        <p:nvSpPr>
          <p:cNvPr name="TextBox 9" id="9"/>
          <p:cNvSpPr txBox="true"/>
          <p:nvPr/>
        </p:nvSpPr>
        <p:spPr>
          <a:xfrm rot="0">
            <a:off x="1567526" y="2354741"/>
            <a:ext cx="8308399" cy="1154833"/>
          </a:xfrm>
          <a:prstGeom prst="rect">
            <a:avLst/>
          </a:prstGeom>
        </p:spPr>
        <p:txBody>
          <a:bodyPr anchor="t" rtlCol="false" tIns="0" lIns="0" bIns="0" rIns="0">
            <a:spAutoFit/>
          </a:bodyPr>
          <a:lstStyle/>
          <a:p>
            <a:pPr>
              <a:lnSpc>
                <a:spcPts val="9043"/>
              </a:lnSpc>
            </a:pPr>
            <a:r>
              <a:rPr lang="en-US" sz="7863">
                <a:solidFill>
                  <a:srgbClr val="FFC93C"/>
                </a:solidFill>
                <a:latin typeface="Livvic Bold"/>
              </a:rPr>
              <a:t>GET IN TOUCH</a:t>
            </a:r>
          </a:p>
        </p:txBody>
      </p:sp>
      <p:sp>
        <p:nvSpPr>
          <p:cNvPr name="TextBox 10" id="10"/>
          <p:cNvSpPr txBox="true"/>
          <p:nvPr/>
        </p:nvSpPr>
        <p:spPr>
          <a:xfrm rot="0">
            <a:off x="1567526" y="4606912"/>
            <a:ext cx="2740876" cy="507366"/>
          </a:xfrm>
          <a:prstGeom prst="rect">
            <a:avLst/>
          </a:prstGeom>
        </p:spPr>
        <p:txBody>
          <a:bodyPr anchor="t" rtlCol="false" tIns="0" lIns="0" bIns="0" rIns="0">
            <a:spAutoFit/>
          </a:bodyPr>
          <a:lstStyle/>
          <a:p>
            <a:pPr>
              <a:lnSpc>
                <a:spcPts val="4059"/>
              </a:lnSpc>
              <a:spcBef>
                <a:spcPct val="0"/>
              </a:spcBef>
            </a:pPr>
            <a:r>
              <a:rPr lang="en-US" sz="2899">
                <a:solidFill>
                  <a:srgbClr val="050505"/>
                </a:solidFill>
                <a:latin typeface="Public Sans Bold"/>
              </a:rPr>
              <a:t>Message Us</a:t>
            </a:r>
          </a:p>
        </p:txBody>
      </p:sp>
      <p:sp>
        <p:nvSpPr>
          <p:cNvPr name="TextBox 11" id="11"/>
          <p:cNvSpPr txBox="true"/>
          <p:nvPr/>
        </p:nvSpPr>
        <p:spPr>
          <a:xfrm rot="0">
            <a:off x="1567526" y="5138258"/>
            <a:ext cx="4693501" cy="431800"/>
          </a:xfrm>
          <a:prstGeom prst="rect">
            <a:avLst/>
          </a:prstGeom>
        </p:spPr>
        <p:txBody>
          <a:bodyPr anchor="t" rtlCol="false" tIns="0" lIns="0" bIns="0" rIns="0">
            <a:spAutoFit/>
          </a:bodyPr>
          <a:lstStyle/>
          <a:p>
            <a:pPr>
              <a:lnSpc>
                <a:spcPts val="3499"/>
              </a:lnSpc>
              <a:spcBef>
                <a:spcPct val="0"/>
              </a:spcBef>
            </a:pPr>
            <a:r>
              <a:rPr lang="en-US" sz="2499" u="sng">
                <a:solidFill>
                  <a:srgbClr val="050505"/>
                </a:solidFill>
                <a:latin typeface="Public Sans"/>
                <a:hlinkClick r:id="rId5" tooltip="mailto:info@ref-center.com"/>
              </a:rPr>
              <a:t>info@ref-center.com</a:t>
            </a:r>
          </a:p>
        </p:txBody>
      </p:sp>
      <p:sp>
        <p:nvSpPr>
          <p:cNvPr name="TextBox 12" id="12"/>
          <p:cNvSpPr txBox="true"/>
          <p:nvPr/>
        </p:nvSpPr>
        <p:spPr>
          <a:xfrm rot="0">
            <a:off x="1567526" y="7007212"/>
            <a:ext cx="3860064" cy="507366"/>
          </a:xfrm>
          <a:prstGeom prst="rect">
            <a:avLst/>
          </a:prstGeom>
        </p:spPr>
        <p:txBody>
          <a:bodyPr anchor="t" rtlCol="false" tIns="0" lIns="0" bIns="0" rIns="0">
            <a:spAutoFit/>
          </a:bodyPr>
          <a:lstStyle/>
          <a:p>
            <a:pPr>
              <a:lnSpc>
                <a:spcPts val="4059"/>
              </a:lnSpc>
              <a:spcBef>
                <a:spcPct val="0"/>
              </a:spcBef>
            </a:pPr>
            <a:r>
              <a:rPr lang="en-US" sz="2899">
                <a:solidFill>
                  <a:srgbClr val="050505"/>
                </a:solidFill>
                <a:latin typeface="Public Sans Bold"/>
              </a:rPr>
              <a:t>Visit Our Website</a:t>
            </a:r>
          </a:p>
        </p:txBody>
      </p:sp>
      <p:sp>
        <p:nvSpPr>
          <p:cNvPr name="TextBox 13" id="13"/>
          <p:cNvSpPr txBox="true"/>
          <p:nvPr/>
        </p:nvSpPr>
        <p:spPr>
          <a:xfrm rot="0">
            <a:off x="1567526" y="7538558"/>
            <a:ext cx="4693501" cy="869950"/>
          </a:xfrm>
          <a:prstGeom prst="rect">
            <a:avLst/>
          </a:prstGeom>
        </p:spPr>
        <p:txBody>
          <a:bodyPr anchor="t" rtlCol="false" tIns="0" lIns="0" bIns="0" rIns="0">
            <a:spAutoFit/>
          </a:bodyPr>
          <a:lstStyle/>
          <a:p>
            <a:pPr>
              <a:lnSpc>
                <a:spcPts val="3499"/>
              </a:lnSpc>
              <a:spcBef>
                <a:spcPct val="0"/>
              </a:spcBef>
            </a:pPr>
            <a:r>
              <a:rPr lang="en-US" sz="2499">
                <a:solidFill>
                  <a:srgbClr val="050505"/>
                </a:solidFill>
                <a:latin typeface="Public Sans"/>
              </a:rPr>
              <a:t>https://www.optical-refurbishment-center.com/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grpSp>
        <p:nvGrpSpPr>
          <p:cNvPr name="Group 2" id="2"/>
          <p:cNvGrpSpPr/>
          <p:nvPr/>
        </p:nvGrpSpPr>
        <p:grpSpPr>
          <a:xfrm rot="0">
            <a:off x="-265772" y="-322878"/>
            <a:ext cx="4285038" cy="10932756"/>
            <a:chOff x="0" y="0"/>
            <a:chExt cx="1128570" cy="2879409"/>
          </a:xfrm>
        </p:grpSpPr>
        <p:sp>
          <p:nvSpPr>
            <p:cNvPr name="Freeform 3" id="3"/>
            <p:cNvSpPr/>
            <p:nvPr/>
          </p:nvSpPr>
          <p:spPr>
            <a:xfrm flipH="false" flipV="false" rot="0">
              <a:off x="0" y="0"/>
              <a:ext cx="1128570" cy="2879409"/>
            </a:xfrm>
            <a:custGeom>
              <a:avLst/>
              <a:gdLst/>
              <a:ahLst/>
              <a:cxnLst/>
              <a:rect r="r" b="b" t="t" l="l"/>
              <a:pathLst>
                <a:path h="2879409" w="1128570">
                  <a:moveTo>
                    <a:pt x="0" y="0"/>
                  </a:moveTo>
                  <a:lnTo>
                    <a:pt x="1128570" y="0"/>
                  </a:lnTo>
                  <a:lnTo>
                    <a:pt x="1128570" y="2879409"/>
                  </a:lnTo>
                  <a:lnTo>
                    <a:pt x="0" y="2879409"/>
                  </a:lnTo>
                  <a:close/>
                </a:path>
              </a:pathLst>
            </a:custGeom>
            <a:solidFill>
              <a:srgbClr val="EEB337"/>
            </a:solidFill>
          </p:spPr>
        </p:sp>
        <p:sp>
          <p:nvSpPr>
            <p:cNvPr name="TextBox 4" id="4"/>
            <p:cNvSpPr txBox="true"/>
            <p:nvPr/>
          </p:nvSpPr>
          <p:spPr>
            <a:xfrm>
              <a:off x="0" y="-38100"/>
              <a:ext cx="1128570" cy="2917509"/>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380045" y="2755416"/>
            <a:ext cx="4776187" cy="4776168"/>
            <a:chOff x="0" y="0"/>
            <a:chExt cx="6350000" cy="6349975"/>
          </a:xfrm>
        </p:grpSpPr>
        <p:sp>
          <p:nvSpPr>
            <p:cNvPr name="Freeform 6" id="6"/>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l="-29999" t="0" r="-29999" b="0"/>
              </a:stretch>
            </a:blipFill>
          </p:spPr>
        </p:sp>
      </p:grpSp>
      <p:sp>
        <p:nvSpPr>
          <p:cNvPr name="Freeform 7" id="7"/>
          <p:cNvSpPr/>
          <p:nvPr/>
        </p:nvSpPr>
        <p:spPr>
          <a:xfrm flipH="false" flipV="false" rot="-5400000">
            <a:off x="2571594" y="3644257"/>
            <a:ext cx="5893830" cy="2998486"/>
          </a:xfrm>
          <a:custGeom>
            <a:avLst/>
            <a:gdLst/>
            <a:ahLst/>
            <a:cxnLst/>
            <a:rect r="r" b="b" t="t" l="l"/>
            <a:pathLst>
              <a:path h="2998486" w="5893830">
                <a:moveTo>
                  <a:pt x="0" y="0"/>
                </a:moveTo>
                <a:lnTo>
                  <a:pt x="5893829" y="0"/>
                </a:lnTo>
                <a:lnTo>
                  <a:pt x="5893829" y="2998486"/>
                </a:lnTo>
                <a:lnTo>
                  <a:pt x="0" y="299848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4019265" y="1057275"/>
            <a:ext cx="5135053" cy="1664970"/>
          </a:xfrm>
          <a:prstGeom prst="rect">
            <a:avLst/>
          </a:prstGeom>
        </p:spPr>
        <p:txBody>
          <a:bodyPr anchor="t" rtlCol="false" tIns="0" lIns="0" bIns="0" rIns="0">
            <a:spAutoFit/>
          </a:bodyPr>
          <a:lstStyle/>
          <a:p>
            <a:pPr algn="ctr">
              <a:lnSpc>
                <a:spcPts val="6555"/>
              </a:lnSpc>
            </a:pPr>
            <a:r>
              <a:rPr lang="en-US" sz="5700">
                <a:solidFill>
                  <a:srgbClr val="EEB337"/>
                </a:solidFill>
                <a:latin typeface="Livvic Bold"/>
              </a:rPr>
              <a:t>Significance</a:t>
            </a:r>
          </a:p>
          <a:p>
            <a:pPr algn="ctr">
              <a:lnSpc>
                <a:spcPts val="6555"/>
              </a:lnSpc>
            </a:pPr>
          </a:p>
        </p:txBody>
      </p:sp>
      <p:sp>
        <p:nvSpPr>
          <p:cNvPr name="TextBox 9" id="9"/>
          <p:cNvSpPr txBox="true"/>
          <p:nvPr/>
        </p:nvSpPr>
        <p:spPr>
          <a:xfrm rot="0">
            <a:off x="7329196" y="2698266"/>
            <a:ext cx="10644931" cy="3798851"/>
          </a:xfrm>
          <a:prstGeom prst="rect">
            <a:avLst/>
          </a:prstGeom>
        </p:spPr>
        <p:txBody>
          <a:bodyPr anchor="t" rtlCol="false" tIns="0" lIns="0" bIns="0" rIns="0">
            <a:spAutoFit/>
          </a:bodyPr>
          <a:lstStyle/>
          <a:p>
            <a:pPr algn="just">
              <a:lnSpc>
                <a:spcPts val="3764"/>
              </a:lnSpc>
              <a:spcBef>
                <a:spcPct val="0"/>
              </a:spcBef>
            </a:pPr>
            <a:r>
              <a:rPr lang="en-US" sz="2688">
                <a:solidFill>
                  <a:srgbClr val="000000"/>
                </a:solidFill>
                <a:latin typeface="Public Sans"/>
              </a:rPr>
              <a:t>This presentation is focusing on "Energy Efficiency and Cost Analysis," focusing on how filter clogging impacts the MX480's efficiency is particularly relevant. Given its widespread use and the critical nature of its applications, ensuring optimal performance through regular maintenance, including filter care, directly affects energy consumption and operational costs. Highlighting this aspect can underscore the importance of preventative maintenance in large-scale network environments.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EEEEE"/>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1167756" y="6676944"/>
            <a:ext cx="3619940" cy="2111631"/>
          </a:xfrm>
          <a:prstGeom prst="rect">
            <a:avLst/>
          </a:prstGeom>
        </p:spPr>
      </p:pic>
      <p:pic>
        <p:nvPicPr>
          <p:cNvPr name="Picture 3" id="3"/>
          <p:cNvPicPr>
            <a:picLocks noChangeAspect="true"/>
          </p:cNvPicPr>
          <p:nvPr/>
        </p:nvPicPr>
        <p:blipFill>
          <a:blip r:embed="rId3"/>
          <a:stretch>
            <a:fillRect/>
          </a:stretch>
        </p:blipFill>
        <p:spPr>
          <a:xfrm rot="0">
            <a:off x="1167756" y="4341105"/>
            <a:ext cx="3619940" cy="2111631"/>
          </a:xfrm>
          <a:prstGeom prst="rect">
            <a:avLst/>
          </a:prstGeom>
        </p:spPr>
      </p:pic>
      <p:sp>
        <p:nvSpPr>
          <p:cNvPr name="Freeform 4" id="4"/>
          <p:cNvSpPr/>
          <p:nvPr/>
        </p:nvSpPr>
        <p:spPr>
          <a:xfrm flipH="false" flipV="false" rot="0">
            <a:off x="9454103" y="1094624"/>
            <a:ext cx="8223430" cy="5358493"/>
          </a:xfrm>
          <a:custGeom>
            <a:avLst/>
            <a:gdLst/>
            <a:ahLst/>
            <a:cxnLst/>
            <a:rect r="r" b="b" t="t" l="l"/>
            <a:pathLst>
              <a:path h="5358493" w="8223430">
                <a:moveTo>
                  <a:pt x="0" y="0"/>
                </a:moveTo>
                <a:lnTo>
                  <a:pt x="8223429" y="0"/>
                </a:lnTo>
                <a:lnTo>
                  <a:pt x="8223429" y="5358493"/>
                </a:lnTo>
                <a:lnTo>
                  <a:pt x="0" y="5358493"/>
                </a:lnTo>
                <a:lnTo>
                  <a:pt x="0" y="0"/>
                </a:lnTo>
                <a:close/>
              </a:path>
            </a:pathLst>
          </a:custGeom>
          <a:blipFill>
            <a:blip r:embed="rId4"/>
            <a:stretch>
              <a:fillRect l="0" t="0" r="0" b="0"/>
            </a:stretch>
          </a:blipFill>
        </p:spPr>
      </p:sp>
      <p:sp>
        <p:nvSpPr>
          <p:cNvPr name="TextBox 5" id="5"/>
          <p:cNvSpPr txBox="true"/>
          <p:nvPr/>
        </p:nvSpPr>
        <p:spPr>
          <a:xfrm rot="0">
            <a:off x="524792" y="473813"/>
            <a:ext cx="7164454" cy="1664970"/>
          </a:xfrm>
          <a:prstGeom prst="rect">
            <a:avLst/>
          </a:prstGeom>
        </p:spPr>
        <p:txBody>
          <a:bodyPr anchor="t" rtlCol="false" tIns="0" lIns="0" bIns="0" rIns="0">
            <a:spAutoFit/>
          </a:bodyPr>
          <a:lstStyle/>
          <a:p>
            <a:pPr>
              <a:lnSpc>
                <a:spcPts val="6555"/>
              </a:lnSpc>
            </a:pPr>
            <a:r>
              <a:rPr lang="en-US" sz="5700">
                <a:solidFill>
                  <a:srgbClr val="FFC93C"/>
                </a:solidFill>
                <a:latin typeface="Livvic Bold"/>
              </a:rPr>
              <a:t>Data Collection:</a:t>
            </a:r>
          </a:p>
          <a:p>
            <a:pPr>
              <a:lnSpc>
                <a:spcPts val="6555"/>
              </a:lnSpc>
            </a:pPr>
          </a:p>
        </p:txBody>
      </p:sp>
      <p:sp>
        <p:nvSpPr>
          <p:cNvPr name="TextBox 6" id="6"/>
          <p:cNvSpPr txBox="true"/>
          <p:nvPr/>
        </p:nvSpPr>
        <p:spPr>
          <a:xfrm rot="0">
            <a:off x="680515" y="2091158"/>
            <a:ext cx="7611041" cy="2334110"/>
          </a:xfrm>
          <a:prstGeom prst="rect">
            <a:avLst/>
          </a:prstGeom>
        </p:spPr>
        <p:txBody>
          <a:bodyPr anchor="t" rtlCol="false" tIns="0" lIns="0" bIns="0" rIns="0">
            <a:spAutoFit/>
          </a:bodyPr>
          <a:lstStyle/>
          <a:p>
            <a:pPr algn="just">
              <a:lnSpc>
                <a:spcPts val="3123"/>
              </a:lnSpc>
            </a:pPr>
            <a:r>
              <a:rPr lang="en-US" sz="2230">
                <a:solidFill>
                  <a:srgbClr val="000000"/>
                </a:solidFill>
                <a:latin typeface="Public Sans Bold"/>
              </a:rPr>
              <a:t>Filt</a:t>
            </a:r>
            <a:r>
              <a:rPr lang="en-US" sz="2230">
                <a:solidFill>
                  <a:srgbClr val="000000"/>
                </a:solidFill>
                <a:latin typeface="Public Sans Bold"/>
              </a:rPr>
              <a:t>er Application:</a:t>
            </a:r>
          </a:p>
          <a:p>
            <a:pPr algn="just" marL="481652" indent="-240826" lvl="1">
              <a:lnSpc>
                <a:spcPts val="3123"/>
              </a:lnSpc>
              <a:spcBef>
                <a:spcPct val="0"/>
              </a:spcBef>
              <a:buFont typeface="Arial"/>
              <a:buChar char="•"/>
            </a:pPr>
            <a:r>
              <a:rPr lang="en-US" sz="2230">
                <a:solidFill>
                  <a:srgbClr val="000000"/>
                </a:solidFill>
                <a:latin typeface="Public Sans"/>
              </a:rPr>
              <a:t>Five filters (pure, 25% , 50%, 75%, and 100% Clogged)  were sequentially applied to the MX480 system. This approach was designed to assess the impact of each filter on system performance.</a:t>
            </a:r>
          </a:p>
          <a:p>
            <a:pPr algn="just">
              <a:lnSpc>
                <a:spcPts val="3123"/>
              </a:lnSpc>
              <a:spcBef>
                <a:spcPct val="0"/>
              </a:spcBef>
            </a:pPr>
          </a:p>
        </p:txBody>
      </p:sp>
      <p:sp>
        <p:nvSpPr>
          <p:cNvPr name="TextBox 7" id="7"/>
          <p:cNvSpPr txBox="true"/>
          <p:nvPr/>
        </p:nvSpPr>
        <p:spPr>
          <a:xfrm rot="0">
            <a:off x="9954519" y="7368680"/>
            <a:ext cx="6640769" cy="2604135"/>
          </a:xfrm>
          <a:prstGeom prst="rect">
            <a:avLst/>
          </a:prstGeom>
        </p:spPr>
        <p:txBody>
          <a:bodyPr anchor="t" rtlCol="false" tIns="0" lIns="0" bIns="0" rIns="0">
            <a:spAutoFit/>
          </a:bodyPr>
          <a:lstStyle/>
          <a:p>
            <a:pPr algn="just">
              <a:lnSpc>
                <a:spcPts val="2939"/>
              </a:lnSpc>
            </a:pPr>
            <a:r>
              <a:rPr lang="en-US" sz="2099">
                <a:solidFill>
                  <a:srgbClr val="050505"/>
                </a:solidFill>
                <a:latin typeface="Public Sans Bold"/>
              </a:rPr>
              <a:t>Measurement Frequency and Duration:</a:t>
            </a:r>
          </a:p>
          <a:p>
            <a:pPr algn="just" marL="453388" indent="-226694" lvl="1">
              <a:lnSpc>
                <a:spcPts val="2939"/>
              </a:lnSpc>
              <a:spcBef>
                <a:spcPct val="0"/>
              </a:spcBef>
              <a:buFont typeface="Arial"/>
              <a:buChar char="•"/>
            </a:pPr>
            <a:r>
              <a:rPr lang="en-US" sz="2099">
                <a:solidFill>
                  <a:srgbClr val="050505"/>
                </a:solidFill>
                <a:latin typeface="Public Sans"/>
              </a:rPr>
              <a:t>Temperature and power consumption metrics were recorded every 2.5 minutes over a span of two hours for each filter. This frequent sampling was intended to capture detailed performance data under various filter conditions.</a:t>
            </a:r>
          </a:p>
          <a:p>
            <a:pPr algn="just">
              <a:lnSpc>
                <a:spcPts val="2939"/>
              </a:lnSpc>
              <a:spcBef>
                <a:spcPct val="0"/>
              </a:spcBef>
            </a:pPr>
          </a:p>
        </p:txBody>
      </p:sp>
      <p:pic>
        <p:nvPicPr>
          <p:cNvPr name="Picture 8" id="8"/>
          <p:cNvPicPr>
            <a:picLocks noChangeAspect="true"/>
          </p:cNvPicPr>
          <p:nvPr/>
        </p:nvPicPr>
        <p:blipFill>
          <a:blip r:embed="rId5"/>
          <a:stretch>
            <a:fillRect/>
          </a:stretch>
        </p:blipFill>
        <p:spPr>
          <a:xfrm rot="0">
            <a:off x="4616285" y="4341105"/>
            <a:ext cx="3619940" cy="2111631"/>
          </a:xfrm>
          <a:prstGeom prst="rect">
            <a:avLst/>
          </a:prstGeom>
        </p:spPr>
      </p:pic>
      <p:pic>
        <p:nvPicPr>
          <p:cNvPr name="Picture 9" id="9"/>
          <p:cNvPicPr>
            <a:picLocks noChangeAspect="true"/>
          </p:cNvPicPr>
          <p:nvPr/>
        </p:nvPicPr>
        <p:blipFill>
          <a:blip r:embed="rId6"/>
          <a:stretch>
            <a:fillRect/>
          </a:stretch>
        </p:blipFill>
        <p:spPr>
          <a:xfrm rot="0">
            <a:off x="4973277" y="6676944"/>
            <a:ext cx="3619940" cy="2111631"/>
          </a:xfrm>
          <a:prstGeom prst="rect">
            <a:avLst/>
          </a:prstGeom>
        </p:spPr>
      </p:pic>
      <p:pic>
        <p:nvPicPr>
          <p:cNvPr name="Picture 10" id="10"/>
          <p:cNvPicPr>
            <a:picLocks noChangeAspect="true"/>
          </p:cNvPicPr>
          <p:nvPr/>
        </p:nvPicPr>
        <p:blipFill>
          <a:blip r:embed="rId7"/>
          <a:stretch>
            <a:fillRect/>
          </a:stretch>
        </p:blipFill>
        <p:spPr>
          <a:xfrm rot="0">
            <a:off x="1167756" y="8477030"/>
            <a:ext cx="3619940" cy="2111631"/>
          </a:xfrm>
          <a:prstGeom prst="rect">
            <a:avLst/>
          </a:prstGeom>
        </p:spPr>
      </p:pic>
    </p:spTree>
  </p:cSld>
  <p:clrMapOvr>
    <a:masterClrMapping/>
  </p:clrMapOvr>
</p:sld>
</file>

<file path=ppt/slides/slide5.xml><?xml version="1.0" encoding="utf-8"?>
<p:sld xmlns:p="http://schemas.openxmlformats.org/presentationml/2006/main" xmlns:a="http://schemas.openxmlformats.org/drawingml/2006/main">
  <p:cSld>
    <p:bg>
      <p:bgPr>
        <a:solidFill>
          <a:srgbClr val="EEEEEE"/>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239300" y="4766773"/>
          <a:ext cx="17259300" cy="4910353"/>
        </p:xfrm>
        <a:graphic>
          <a:graphicData uri="http://schemas.openxmlformats.org/drawingml/2006/table">
            <a:tbl>
              <a:tblPr/>
              <a:tblGrid>
                <a:gridCol w="6591475"/>
                <a:gridCol w="1523975"/>
                <a:gridCol w="1523975"/>
                <a:gridCol w="1523975"/>
                <a:gridCol w="1420103"/>
                <a:gridCol w="1627847"/>
                <a:gridCol w="1523975"/>
                <a:gridCol w="1523975"/>
              </a:tblGrid>
              <a:tr h="512039">
                <a:tc>
                  <a:txBody>
                    <a:bodyPr anchor="t" rtlCol="false"/>
                    <a:lstStyle/>
                    <a:p>
                      <a:pPr algn="l">
                        <a:lnSpc>
                          <a:spcPts val="1679"/>
                        </a:lnSpc>
                        <a:defRPr/>
                      </a:pPr>
                      <a:r>
                        <a:rPr lang="en-US" sz="1200">
                          <a:solidFill>
                            <a:srgbClr val="000000"/>
                          </a:solidFill>
                          <a:latin typeface="Livvic"/>
                        </a:rPr>
                        <a:t>Conponent </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rPr>
                        <a:t>quantity</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ea typeface="Livvic"/>
                        </a:rPr>
                        <a:t>25° C</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ea typeface="Livvic"/>
                        </a:rPr>
                        <a:t>40° C</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ea typeface="Livvic"/>
                        </a:rPr>
                        <a:t>55° C</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rowSpan="2">
                  <a:txBody>
                    <a:bodyPr anchor="t" rtlCol="false"/>
                    <a:lstStyle/>
                    <a:p>
                      <a:pPr algn="l">
                        <a:lnSpc>
                          <a:spcPts val="1679"/>
                        </a:lnSpc>
                        <a:defRPr/>
                      </a:pPr>
                      <a:r>
                        <a:rPr lang="en-US" sz="1200">
                          <a:solidFill>
                            <a:srgbClr val="000000"/>
                          </a:solidFill>
                          <a:latin typeface="Livvic"/>
                          <a:ea typeface="Livvic"/>
                        </a:rPr>
                        <a:t>Power Budget at 25°</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rowSpan="2">
                  <a:txBody>
                    <a:bodyPr anchor="t" rtlCol="false"/>
                    <a:lstStyle/>
                    <a:p>
                      <a:pPr algn="l">
                        <a:lnSpc>
                          <a:spcPts val="1679"/>
                        </a:lnSpc>
                        <a:defRPr/>
                      </a:pPr>
                      <a:r>
                        <a:rPr lang="en-US" sz="1200">
                          <a:solidFill>
                            <a:srgbClr val="000000"/>
                          </a:solidFill>
                          <a:latin typeface="Livvic"/>
                          <a:ea typeface="Livvic"/>
                        </a:rPr>
                        <a:t>Power Budget at 40°</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rowSpan="2">
                  <a:txBody>
                    <a:bodyPr anchor="t" rtlCol="false"/>
                    <a:lstStyle/>
                    <a:p>
                      <a:pPr algn="l">
                        <a:lnSpc>
                          <a:spcPts val="1679"/>
                        </a:lnSpc>
                        <a:defRPr/>
                      </a:pPr>
                      <a:r>
                        <a:rPr lang="en-US" sz="1200">
                          <a:solidFill>
                            <a:srgbClr val="000000"/>
                          </a:solidFill>
                          <a:latin typeface="Livvic"/>
                          <a:ea typeface="Livvic"/>
                        </a:rPr>
                        <a:t>Power Budget at 55°</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1007445">
                <a:tc>
                  <a:txBody>
                    <a:bodyPr anchor="t" rtlCol="false"/>
                    <a:lstStyle/>
                    <a:p>
                      <a:pPr algn="l">
                        <a:lnSpc>
                          <a:spcPts val="1679"/>
                        </a:lnSpc>
                        <a:defRPr/>
                      </a:pP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gridSpan="3">
                  <a:txBody>
                    <a:bodyPr anchor="t" rtlCol="false"/>
                    <a:lstStyle/>
                    <a:p>
                      <a:pPr algn="ctr">
                        <a:lnSpc>
                          <a:spcPts val="1679"/>
                        </a:lnSpc>
                        <a:defRPr/>
                      </a:pPr>
                      <a:r>
                        <a:rPr lang="en-US" sz="1200">
                          <a:solidFill>
                            <a:srgbClr val="000000"/>
                          </a:solidFill>
                          <a:latin typeface="Livvic"/>
                        </a:rPr>
                        <a:t>Power </a:t>
                      </a:r>
                      <a:endParaRPr lang="en-US" sz="1100"/>
                    </a:p>
                    <a:p>
                      <a:pPr algn="ctr">
                        <a:lnSpc>
                          <a:spcPts val="1679"/>
                        </a:lnSpc>
                      </a:pPr>
                      <a:r>
                        <a:rPr lang="en-US" sz="1200">
                          <a:solidFill>
                            <a:srgbClr val="000000"/>
                          </a:solidFill>
                          <a:latin typeface="Livvic"/>
                        </a:rPr>
                        <a:t>  Consumption in Watts</a:t>
                      </a:r>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hMerge="true">
                  <a:txBody>
                    <a:bodyPr anchor="t" rtlCol="false"/>
                    <a:lstStyle/>
                    <a:p>
                      <a:pPr algn="ctr">
                        <a:lnSpc>
                          <a:spcPts val="1679"/>
                        </a:lnSpc>
                        <a:defRPr/>
                      </a:pPr>
                      <a:r>
                        <a:rPr lang="en-US" sz="1200">
                          <a:solidFill>
                            <a:srgbClr val="000000"/>
                          </a:solidFill>
                          <a:latin typeface="Livvic"/>
                        </a:rPr>
                        <a:t>Power </a:t>
                      </a:r>
                      <a:endParaRPr lang="en-US" sz="1100"/>
                    </a:p>
                    <a:p>
                      <a:pPr algn="ctr">
                        <a:lnSpc>
                          <a:spcPts val="1679"/>
                        </a:lnSpc>
                      </a:pPr>
                      <a:r>
                        <a:rPr lang="en-US" sz="1200">
                          <a:solidFill>
                            <a:srgbClr val="000000"/>
                          </a:solidFill>
                          <a:latin typeface="Livvic"/>
                        </a:rPr>
                        <a:t>  Consumption in Watts</a:t>
                      </a:r>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hMerge="true">
                  <a:txBody>
                    <a:bodyPr anchor="t" rtlCol="false"/>
                    <a:lstStyle/>
                    <a:p>
                      <a:pPr algn="ctr">
                        <a:lnSpc>
                          <a:spcPts val="1679"/>
                        </a:lnSpc>
                        <a:defRPr/>
                      </a:pPr>
                      <a:r>
                        <a:rPr lang="en-US" sz="1200">
                          <a:solidFill>
                            <a:srgbClr val="000000"/>
                          </a:solidFill>
                          <a:latin typeface="Livvic"/>
                        </a:rPr>
                        <a:t>Power </a:t>
                      </a:r>
                      <a:endParaRPr lang="en-US" sz="1100"/>
                    </a:p>
                    <a:p>
                      <a:pPr algn="ctr">
                        <a:lnSpc>
                          <a:spcPts val="1679"/>
                        </a:lnSpc>
                      </a:pPr>
                      <a:r>
                        <a:rPr lang="en-US" sz="1200">
                          <a:solidFill>
                            <a:srgbClr val="000000"/>
                          </a:solidFill>
                          <a:latin typeface="Livvic"/>
                        </a:rPr>
                        <a:t>  Consumption in Watts</a:t>
                      </a:r>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vMerge="true">
                  <a:txBody>
                    <a:bodyPr anchor="t" rtlCol="false"/>
                    <a:lstStyle/>
                    <a:p>
                      <a:pPr algn="l">
                        <a:lnSpc>
                          <a:spcPts val="1679"/>
                        </a:lnSpc>
                        <a:defRPr/>
                      </a:pPr>
                      <a:r>
                        <a:rPr lang="en-US" sz="1200">
                          <a:solidFill>
                            <a:srgbClr val="000000"/>
                          </a:solidFill>
                          <a:latin typeface="Livvic"/>
                          <a:ea typeface="Livvic"/>
                        </a:rPr>
                        <a:t>Power Budget at 25°</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vMerge="true">
                  <a:txBody>
                    <a:bodyPr anchor="t" rtlCol="false"/>
                    <a:lstStyle/>
                    <a:p>
                      <a:pPr algn="l">
                        <a:lnSpc>
                          <a:spcPts val="1679"/>
                        </a:lnSpc>
                        <a:defRPr/>
                      </a:pPr>
                      <a:r>
                        <a:rPr lang="en-US" sz="1200">
                          <a:solidFill>
                            <a:srgbClr val="000000"/>
                          </a:solidFill>
                          <a:latin typeface="Livvic"/>
                          <a:ea typeface="Livvic"/>
                        </a:rPr>
                        <a:t>Power Budget at 40°</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vMerge="true">
                  <a:txBody>
                    <a:bodyPr anchor="t" rtlCol="false"/>
                    <a:lstStyle/>
                    <a:p>
                      <a:pPr algn="l">
                        <a:lnSpc>
                          <a:spcPts val="1679"/>
                        </a:lnSpc>
                        <a:defRPr/>
                      </a:pPr>
                      <a:r>
                        <a:rPr lang="en-US" sz="1200">
                          <a:solidFill>
                            <a:srgbClr val="000000"/>
                          </a:solidFill>
                          <a:latin typeface="Livvic"/>
                          <a:ea typeface="Livvic"/>
                        </a:rPr>
                        <a:t>Power Budget at 55°</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591698">
                <a:tc>
                  <a:txBody>
                    <a:bodyPr anchor="t" rtlCol="false"/>
                    <a:lstStyle/>
                    <a:p>
                      <a:pPr algn="l">
                        <a:lnSpc>
                          <a:spcPts val="1679"/>
                        </a:lnSpc>
                        <a:defRPr/>
                      </a:pPr>
                      <a:r>
                        <a:rPr lang="en-US" sz="1200">
                          <a:solidFill>
                            <a:srgbClr val="000000"/>
                          </a:solidFill>
                          <a:latin typeface="Livvic"/>
                        </a:rPr>
                        <a:t>Base</a:t>
                      </a:r>
                      <a:endParaRPr lang="en-US" sz="1100"/>
                    </a:p>
                    <a:p>
                      <a:pPr>
                        <a:lnSpc>
                          <a:spcPts val="1679"/>
                        </a:lnSpc>
                      </a:pPr>
                      <a:r>
                        <a:rPr lang="en-US" sz="1200">
                          <a:solidFill>
                            <a:srgbClr val="000000"/>
                          </a:solidFill>
                          <a:latin typeface="Livvic"/>
                        </a:rPr>
                        <a:t>  system</a:t>
                      </a:r>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rPr>
                        <a:t>1</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rPr>
                        <a:t>40</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rPr>
                        <a:t>40</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rPr>
                        <a:t>40</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rPr>
                        <a:t>40</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rPr>
                        <a:t>40</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rPr>
                        <a:t>40</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591698">
                <a:tc>
                  <a:txBody>
                    <a:bodyPr anchor="t" rtlCol="false"/>
                    <a:lstStyle/>
                    <a:p>
                      <a:pPr algn="l">
                        <a:lnSpc>
                          <a:spcPts val="1679"/>
                        </a:lnSpc>
                        <a:defRPr/>
                      </a:pPr>
                      <a:r>
                        <a:rPr lang="en-US" sz="1200">
                          <a:solidFill>
                            <a:srgbClr val="000000"/>
                          </a:solidFill>
                          <a:latin typeface="Livvic"/>
                        </a:rPr>
                        <a:t>cooling</a:t>
                      </a:r>
                      <a:endParaRPr lang="en-US" sz="1100"/>
                    </a:p>
                    <a:p>
                      <a:pPr>
                        <a:lnSpc>
                          <a:spcPts val="1679"/>
                        </a:lnSpc>
                      </a:pPr>
                      <a:r>
                        <a:rPr lang="en-US" sz="1200">
                          <a:solidFill>
                            <a:srgbClr val="000000"/>
                          </a:solidFill>
                          <a:latin typeface="Livvic"/>
                        </a:rPr>
                        <a:t>  system</a:t>
                      </a:r>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rPr>
                        <a:t>1</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rPr>
                        <a:t>110</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rPr>
                        <a:t>160</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rPr>
                        <a:t>160</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rPr>
                        <a:t>110</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rPr>
                        <a:t>160</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rPr>
                        <a:t>160</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512039">
                <a:tc>
                  <a:txBody>
                    <a:bodyPr anchor="t" rtlCol="false"/>
                    <a:lstStyle/>
                    <a:p>
                      <a:pPr algn="l">
                        <a:lnSpc>
                          <a:spcPts val="1679"/>
                        </a:lnSpc>
                        <a:defRPr/>
                      </a:pPr>
                      <a:r>
                        <a:rPr lang="en-US" sz="1200">
                          <a:solidFill>
                            <a:srgbClr val="000000"/>
                          </a:solidFill>
                          <a:latin typeface="Livvic"/>
                        </a:rPr>
                        <a:t>SCB-MX</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rPr>
                        <a:t>2</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rPr>
                        <a:t>155</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rPr>
                        <a:t>160</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rPr>
                        <a:t>185</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rPr>
                        <a:t>310</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rPr>
                        <a:t>320</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rPr>
                        <a:t>370</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591698">
                <a:tc>
                  <a:txBody>
                    <a:bodyPr anchor="t" rtlCol="false"/>
                    <a:lstStyle/>
                    <a:p>
                      <a:pPr algn="l">
                        <a:lnSpc>
                          <a:spcPts val="1679"/>
                        </a:lnSpc>
                        <a:defRPr/>
                      </a:pPr>
                      <a:r>
                        <a:rPr lang="en-US" sz="1200">
                          <a:solidFill>
                            <a:srgbClr val="000000"/>
                          </a:solidFill>
                          <a:latin typeface="Livvic"/>
                        </a:rPr>
                        <a:t>Routing</a:t>
                      </a:r>
                      <a:endParaRPr lang="en-US" sz="1100"/>
                    </a:p>
                    <a:p>
                      <a:pPr>
                        <a:lnSpc>
                          <a:spcPts val="1679"/>
                        </a:lnSpc>
                      </a:pPr>
                      <a:r>
                        <a:rPr lang="en-US" sz="1200">
                          <a:solidFill>
                            <a:srgbClr val="000000"/>
                          </a:solidFill>
                          <a:latin typeface="Livvic"/>
                        </a:rPr>
                        <a:t>  Engines</a:t>
                      </a:r>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rPr>
                        <a:t>2</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rPr>
                        <a:t>110</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rPr>
                        <a:t>110</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rPr>
                        <a:t>110</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rPr>
                        <a:t>220</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rPr>
                        <a:t>220</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rPr>
                        <a:t>220</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512039">
                <a:tc>
                  <a:txBody>
                    <a:bodyPr anchor="t" rtlCol="false"/>
                    <a:lstStyle/>
                    <a:p>
                      <a:pPr algn="l">
                        <a:lnSpc>
                          <a:spcPts val="1679"/>
                        </a:lnSpc>
                        <a:defRPr/>
                      </a:pPr>
                      <a:r>
                        <a:rPr lang="en-US" sz="1200">
                          <a:solidFill>
                            <a:srgbClr val="000000"/>
                          </a:solidFill>
                          <a:latin typeface="Livvic"/>
                        </a:rPr>
                        <a:t>32x10GE MPC4E</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rPr>
                        <a:t>1</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rPr>
                        <a:t>565</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rPr>
                        <a:t>584</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rPr>
                        <a:t>607</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rPr>
                        <a:t>565</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rPr>
                        <a:t>584</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rPr>
                        <a:t>607</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591698">
                <a:tc>
                  <a:txBody>
                    <a:bodyPr anchor="t" rtlCol="false"/>
                    <a:lstStyle/>
                    <a:p>
                      <a:pPr algn="l">
                        <a:lnSpc>
                          <a:spcPts val="1679"/>
                        </a:lnSpc>
                        <a:defRPr/>
                      </a:pPr>
                      <a:r>
                        <a:rPr lang="en-US" sz="1200">
                          <a:solidFill>
                            <a:srgbClr val="000000"/>
                          </a:solidFill>
                          <a:latin typeface="Livvic"/>
                        </a:rPr>
                        <a:t>The Whole</a:t>
                      </a:r>
                      <a:endParaRPr lang="en-US" sz="1100"/>
                    </a:p>
                    <a:p>
                      <a:pPr>
                        <a:lnSpc>
                          <a:spcPts val="1679"/>
                        </a:lnSpc>
                      </a:pPr>
                      <a:r>
                        <a:rPr lang="en-US" sz="1200">
                          <a:solidFill>
                            <a:srgbClr val="000000"/>
                          </a:solidFill>
                          <a:latin typeface="Livvic"/>
                        </a:rPr>
                        <a:t>  System</a:t>
                      </a:r>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rPr>
                        <a:t>1245</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rPr>
                        <a:t>1324</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l">
                        <a:lnSpc>
                          <a:spcPts val="1679"/>
                        </a:lnSpc>
                        <a:defRPr/>
                      </a:pPr>
                      <a:r>
                        <a:rPr lang="en-US" sz="1200">
                          <a:solidFill>
                            <a:srgbClr val="000000"/>
                          </a:solidFill>
                          <a:latin typeface="Livvic"/>
                        </a:rPr>
                        <a:t>1397</a:t>
                      </a:r>
                      <a:endParaRPr lang="en-US" sz="1100"/>
                    </a:p>
                  </a:txBody>
                  <a:tcPr marL="57150" marR="57150" marT="57150" marB="571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bl>
          </a:graphicData>
        </a:graphic>
      </p:graphicFrame>
      <p:sp>
        <p:nvSpPr>
          <p:cNvPr name="TextBox 3" id="3"/>
          <p:cNvSpPr txBox="true"/>
          <p:nvPr/>
        </p:nvSpPr>
        <p:spPr>
          <a:xfrm rot="0">
            <a:off x="239300" y="360473"/>
            <a:ext cx="12334518" cy="1366989"/>
          </a:xfrm>
          <a:prstGeom prst="rect">
            <a:avLst/>
          </a:prstGeom>
        </p:spPr>
        <p:txBody>
          <a:bodyPr anchor="t" rtlCol="false" tIns="0" lIns="0" bIns="0" rIns="0">
            <a:spAutoFit/>
          </a:bodyPr>
          <a:lstStyle/>
          <a:p>
            <a:pPr>
              <a:lnSpc>
                <a:spcPts val="5364"/>
              </a:lnSpc>
            </a:pPr>
            <a:r>
              <a:rPr lang="en-US" sz="4665">
                <a:solidFill>
                  <a:srgbClr val="FFC93C"/>
                </a:solidFill>
                <a:latin typeface="Livvic Bold"/>
              </a:rPr>
              <a:t>Data Analysis and Comparison:</a:t>
            </a:r>
          </a:p>
          <a:p>
            <a:pPr>
              <a:lnSpc>
                <a:spcPts val="5364"/>
              </a:lnSpc>
            </a:pPr>
          </a:p>
        </p:txBody>
      </p:sp>
      <p:sp>
        <p:nvSpPr>
          <p:cNvPr name="TextBox 4" id="4"/>
          <p:cNvSpPr txBox="true"/>
          <p:nvPr/>
        </p:nvSpPr>
        <p:spPr>
          <a:xfrm rot="0">
            <a:off x="239300" y="1261088"/>
            <a:ext cx="7611041" cy="3505685"/>
          </a:xfrm>
          <a:prstGeom prst="rect">
            <a:avLst/>
          </a:prstGeom>
        </p:spPr>
        <p:txBody>
          <a:bodyPr anchor="t" rtlCol="false" tIns="0" lIns="0" bIns="0" rIns="0">
            <a:spAutoFit/>
          </a:bodyPr>
          <a:lstStyle/>
          <a:p>
            <a:pPr algn="just">
              <a:lnSpc>
                <a:spcPts val="3123"/>
              </a:lnSpc>
            </a:pPr>
            <a:r>
              <a:rPr lang="en-US" sz="2230">
                <a:solidFill>
                  <a:srgbClr val="000000"/>
                </a:solidFill>
                <a:latin typeface="Public Sans Bold"/>
              </a:rPr>
              <a:t>Com</a:t>
            </a:r>
            <a:r>
              <a:rPr lang="en-US" sz="2230">
                <a:solidFill>
                  <a:srgbClr val="000000"/>
                </a:solidFill>
                <a:latin typeface="Public Sans Bold"/>
              </a:rPr>
              <a:t>parison with Manufacturer's Data:</a:t>
            </a:r>
          </a:p>
          <a:p>
            <a:pPr algn="just" marL="481652" indent="-240826" lvl="1">
              <a:lnSpc>
                <a:spcPts val="3123"/>
              </a:lnSpc>
              <a:buFont typeface="Arial"/>
              <a:buChar char="•"/>
            </a:pPr>
            <a:r>
              <a:rPr lang="en-US" sz="2230">
                <a:solidFill>
                  <a:srgbClr val="000000"/>
                </a:solidFill>
                <a:latin typeface="Public Sans"/>
              </a:rPr>
              <a:t>The data collected was then compared with the baseline performance metrics provided by Juniper Networks.</a:t>
            </a:r>
          </a:p>
          <a:p>
            <a:pPr algn="just" marL="481652" indent="-240826" lvl="1">
              <a:lnSpc>
                <a:spcPts val="3123"/>
              </a:lnSpc>
              <a:spcBef>
                <a:spcPct val="0"/>
              </a:spcBef>
              <a:buFont typeface="Arial"/>
              <a:buChar char="•"/>
            </a:pPr>
            <a:r>
              <a:rPr lang="en-US" sz="2230">
                <a:solidFill>
                  <a:srgbClr val="000000"/>
                </a:solidFill>
                <a:latin typeface="Public Sans"/>
              </a:rPr>
              <a:t>It was observed that our measured data exhibited a similar pattern to the Juniper data, suggesting consistency in system behavior under varying filter conditions.</a:t>
            </a:r>
          </a:p>
          <a:p>
            <a:pPr algn="just">
              <a:lnSpc>
                <a:spcPts val="3123"/>
              </a:lnSpc>
              <a:spcBef>
                <a:spcPct val="0"/>
              </a:spcBef>
            </a:pPr>
          </a:p>
        </p:txBody>
      </p:sp>
      <p:sp>
        <p:nvSpPr>
          <p:cNvPr name="TextBox 5" id="5"/>
          <p:cNvSpPr txBox="true"/>
          <p:nvPr/>
        </p:nvSpPr>
        <p:spPr>
          <a:xfrm rot="0">
            <a:off x="8443248" y="1261088"/>
            <a:ext cx="6966562" cy="3570324"/>
          </a:xfrm>
          <a:prstGeom prst="rect">
            <a:avLst/>
          </a:prstGeom>
        </p:spPr>
        <p:txBody>
          <a:bodyPr anchor="t" rtlCol="false" tIns="0" lIns="0" bIns="0" rIns="0">
            <a:spAutoFit/>
          </a:bodyPr>
          <a:lstStyle/>
          <a:p>
            <a:pPr algn="just">
              <a:lnSpc>
                <a:spcPts val="2858"/>
              </a:lnSpc>
            </a:pPr>
            <a:r>
              <a:rPr lang="en-US" sz="2041">
                <a:solidFill>
                  <a:srgbClr val="000000"/>
                </a:solidFill>
                <a:latin typeface="Public Sans Bold"/>
              </a:rPr>
              <a:t>Observations on Tem</a:t>
            </a:r>
            <a:r>
              <a:rPr lang="en-US" sz="2041">
                <a:solidFill>
                  <a:srgbClr val="000000"/>
                </a:solidFill>
                <a:latin typeface="Public Sans Bold"/>
              </a:rPr>
              <a:t>perature and Power Consumption:</a:t>
            </a:r>
          </a:p>
          <a:p>
            <a:pPr algn="just" marL="440868" indent="-220434" lvl="1">
              <a:lnSpc>
                <a:spcPts val="2858"/>
              </a:lnSpc>
              <a:buFont typeface="Arial"/>
              <a:buChar char="•"/>
            </a:pPr>
            <a:r>
              <a:rPr lang="en-US" sz="2041">
                <a:solidFill>
                  <a:srgbClr val="000000"/>
                </a:solidFill>
                <a:latin typeface="Public Sans"/>
              </a:rPr>
              <a:t>Notably, ORC laboratory  recorded lower temperature and power consumption values compared to Juniper's data.</a:t>
            </a:r>
          </a:p>
          <a:p>
            <a:pPr algn="just" marL="440868" indent="-220434" lvl="1">
              <a:lnSpc>
                <a:spcPts val="2858"/>
              </a:lnSpc>
              <a:spcBef>
                <a:spcPct val="0"/>
              </a:spcBef>
              <a:buFont typeface="Arial"/>
              <a:buChar char="•"/>
            </a:pPr>
            <a:r>
              <a:rPr lang="en-US" sz="2041">
                <a:solidFill>
                  <a:srgbClr val="000000"/>
                </a:solidFill>
                <a:latin typeface="Public Sans"/>
              </a:rPr>
              <a:t>This discrepancy</a:t>
            </a:r>
            <a:r>
              <a:rPr lang="en-US" sz="2041">
                <a:solidFill>
                  <a:srgbClr val="000000"/>
                </a:solidFill>
                <a:latin typeface="Public Sans"/>
              </a:rPr>
              <a:t> can be attributed to Juniper's measurements being taken under conditions of active data traffic. Data traffic significantly influences system heating and energy usage, thereby elevating temperature and power metrics</a:t>
            </a:r>
            <a:r>
              <a:rPr lang="en-US" sz="2041">
                <a:solidFill>
                  <a:srgbClr val="000000"/>
                </a:solidFill>
                <a:latin typeface="Public Sans Bold"/>
              </a:rPr>
              <a:t>.</a:t>
            </a:r>
          </a:p>
          <a:p>
            <a:pPr algn="just">
              <a:lnSpc>
                <a:spcPts val="2858"/>
              </a:lnSpc>
              <a:spcBef>
                <a:spcPct val="0"/>
              </a:spcBef>
            </a:pPr>
          </a:p>
        </p:txBody>
      </p:sp>
      <p:sp>
        <p:nvSpPr>
          <p:cNvPr name="TextBox 6" id="6"/>
          <p:cNvSpPr txBox="true"/>
          <p:nvPr/>
        </p:nvSpPr>
        <p:spPr>
          <a:xfrm rot="0">
            <a:off x="3365967" y="9843603"/>
            <a:ext cx="11005968" cy="858218"/>
          </a:xfrm>
          <a:prstGeom prst="rect">
            <a:avLst/>
          </a:prstGeom>
        </p:spPr>
        <p:txBody>
          <a:bodyPr anchor="t" rtlCol="false" tIns="0" lIns="0" bIns="0" rIns="0">
            <a:spAutoFit/>
          </a:bodyPr>
          <a:lstStyle/>
          <a:p>
            <a:pPr algn="ctr">
              <a:lnSpc>
                <a:spcPts val="2547"/>
              </a:lnSpc>
            </a:pPr>
            <a:r>
              <a:rPr lang="en-US" sz="1819">
                <a:solidFill>
                  <a:srgbClr val="000000"/>
                </a:solidFill>
                <a:latin typeface="Canva Sans"/>
              </a:rPr>
              <a:t>Table (1) shows MX480 components and its power consumption at three different temperatures [1]</a:t>
            </a:r>
          </a:p>
          <a:p>
            <a:pPr algn="ctr">
              <a:lnSpc>
                <a:spcPts val="4559"/>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EEEEE"/>
        </a:solidFill>
      </p:bgPr>
    </p:bg>
    <p:spTree>
      <p:nvGrpSpPr>
        <p:cNvPr id="1" name=""/>
        <p:cNvGrpSpPr/>
        <p:nvPr/>
      </p:nvGrpSpPr>
      <p:grpSpPr>
        <a:xfrm>
          <a:off x="0" y="0"/>
          <a:ext cx="0" cy="0"/>
          <a:chOff x="0" y="0"/>
          <a:chExt cx="0" cy="0"/>
        </a:xfrm>
      </p:grpSpPr>
      <p:sp>
        <p:nvSpPr>
          <p:cNvPr name="Freeform 2" id="2"/>
          <p:cNvSpPr/>
          <p:nvPr/>
        </p:nvSpPr>
        <p:spPr>
          <a:xfrm flipH="false" flipV="false" rot="0">
            <a:off x="9870706" y="3690185"/>
            <a:ext cx="8250449" cy="2392630"/>
          </a:xfrm>
          <a:custGeom>
            <a:avLst/>
            <a:gdLst/>
            <a:ahLst/>
            <a:cxnLst/>
            <a:rect r="r" b="b" t="t" l="l"/>
            <a:pathLst>
              <a:path h="2392630" w="8250449">
                <a:moveTo>
                  <a:pt x="0" y="0"/>
                </a:moveTo>
                <a:lnTo>
                  <a:pt x="8250449" y="0"/>
                </a:lnTo>
                <a:lnTo>
                  <a:pt x="8250449" y="2392630"/>
                </a:lnTo>
                <a:lnTo>
                  <a:pt x="0" y="2392630"/>
                </a:lnTo>
                <a:lnTo>
                  <a:pt x="0" y="0"/>
                </a:lnTo>
                <a:close/>
              </a:path>
            </a:pathLst>
          </a:custGeom>
          <a:blipFill>
            <a:blip r:embed="rId2"/>
            <a:stretch>
              <a:fillRect l="0" t="0" r="0" b="0"/>
            </a:stretch>
          </a:blipFill>
        </p:spPr>
      </p:sp>
      <p:sp>
        <p:nvSpPr>
          <p:cNvPr name="TextBox 3" id="3"/>
          <p:cNvSpPr txBox="true"/>
          <p:nvPr/>
        </p:nvSpPr>
        <p:spPr>
          <a:xfrm rot="0">
            <a:off x="239300" y="2630601"/>
            <a:ext cx="8696584" cy="4454649"/>
          </a:xfrm>
          <a:prstGeom prst="rect">
            <a:avLst/>
          </a:prstGeom>
        </p:spPr>
        <p:txBody>
          <a:bodyPr anchor="t" rtlCol="false" tIns="0" lIns="0" bIns="0" rIns="0">
            <a:spAutoFit/>
          </a:bodyPr>
          <a:lstStyle/>
          <a:p>
            <a:pPr algn="just">
              <a:lnSpc>
                <a:spcPts val="3568"/>
              </a:lnSpc>
            </a:pPr>
            <a:r>
              <a:rPr lang="en-US" sz="2549">
                <a:solidFill>
                  <a:srgbClr val="000000"/>
                </a:solidFill>
                <a:latin typeface="Public Sans Bold"/>
              </a:rPr>
              <a:t>D</a:t>
            </a:r>
            <a:r>
              <a:rPr lang="en-US" sz="2549">
                <a:solidFill>
                  <a:srgbClr val="000000"/>
                </a:solidFill>
                <a:latin typeface="Public Sans Bold"/>
              </a:rPr>
              <a:t>ata Interpolation Using Python:</a:t>
            </a:r>
          </a:p>
          <a:p>
            <a:pPr algn="just" marL="550349" indent="-275175" lvl="1">
              <a:lnSpc>
                <a:spcPts val="3568"/>
              </a:lnSpc>
              <a:buFont typeface="Arial"/>
              <a:buChar char="•"/>
            </a:pPr>
            <a:r>
              <a:rPr lang="en-US" sz="2549">
                <a:solidFill>
                  <a:srgbClr val="000000"/>
                </a:solidFill>
                <a:latin typeface="Public Sans"/>
              </a:rPr>
              <a:t>To project and analyze system performance over a longer duration, a Python script was utilized for data interpolation.</a:t>
            </a:r>
          </a:p>
          <a:p>
            <a:pPr algn="just" marL="550349" indent="-275175" lvl="1">
              <a:lnSpc>
                <a:spcPts val="3568"/>
              </a:lnSpc>
              <a:spcBef>
                <a:spcPct val="0"/>
              </a:spcBef>
              <a:buFont typeface="Arial"/>
              <a:buChar char="•"/>
            </a:pPr>
            <a:r>
              <a:rPr lang="en-US" sz="2549">
                <a:solidFill>
                  <a:srgbClr val="000000"/>
                </a:solidFill>
                <a:latin typeface="Public Sans"/>
              </a:rPr>
              <a:t>This</a:t>
            </a:r>
            <a:r>
              <a:rPr lang="en-US" sz="2549">
                <a:solidFill>
                  <a:srgbClr val="000000"/>
                </a:solidFill>
                <a:latin typeface="Public Sans"/>
              </a:rPr>
              <a:t> allowed us to extrapolate the 2-hour data sets to simulate a full 24-hour operational cycle. Such extrapolation is crucial for understanding daily performance patterns and long-term system efficiency under various filter states.</a:t>
            </a:r>
          </a:p>
          <a:p>
            <a:pPr algn="just">
              <a:lnSpc>
                <a:spcPts val="3568"/>
              </a:lnSpc>
              <a:spcBef>
                <a:spcPct val="0"/>
              </a:spcBef>
            </a:pPr>
          </a:p>
        </p:txBody>
      </p:sp>
      <p:sp>
        <p:nvSpPr>
          <p:cNvPr name="TextBox 4" id="4"/>
          <p:cNvSpPr txBox="true"/>
          <p:nvPr/>
        </p:nvSpPr>
        <p:spPr>
          <a:xfrm rot="0">
            <a:off x="239300" y="360473"/>
            <a:ext cx="12334518" cy="1366989"/>
          </a:xfrm>
          <a:prstGeom prst="rect">
            <a:avLst/>
          </a:prstGeom>
        </p:spPr>
        <p:txBody>
          <a:bodyPr anchor="t" rtlCol="false" tIns="0" lIns="0" bIns="0" rIns="0">
            <a:spAutoFit/>
          </a:bodyPr>
          <a:lstStyle/>
          <a:p>
            <a:pPr>
              <a:lnSpc>
                <a:spcPts val="5364"/>
              </a:lnSpc>
            </a:pPr>
            <a:r>
              <a:rPr lang="en-US" sz="4665">
                <a:solidFill>
                  <a:srgbClr val="FFC93C"/>
                </a:solidFill>
                <a:latin typeface="Livvic Bold"/>
              </a:rPr>
              <a:t>Data Analysis and Comparison:</a:t>
            </a:r>
          </a:p>
          <a:p>
            <a:pPr>
              <a:lnSpc>
                <a:spcPts val="5364"/>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EEEEE"/>
        </a:solidFill>
      </p:bgPr>
    </p:bg>
    <p:spTree>
      <p:nvGrpSpPr>
        <p:cNvPr id="1" name=""/>
        <p:cNvGrpSpPr/>
        <p:nvPr/>
      </p:nvGrpSpPr>
      <p:grpSpPr>
        <a:xfrm>
          <a:off x="0" y="0"/>
          <a:ext cx="0" cy="0"/>
          <a:chOff x="0" y="0"/>
          <a:chExt cx="0" cy="0"/>
        </a:xfrm>
      </p:grpSpPr>
      <p:sp>
        <p:nvSpPr>
          <p:cNvPr name="Freeform 2" id="2"/>
          <p:cNvSpPr/>
          <p:nvPr/>
        </p:nvSpPr>
        <p:spPr>
          <a:xfrm flipH="false" flipV="false" rot="0">
            <a:off x="1849494" y="4593440"/>
            <a:ext cx="14589013" cy="5036683"/>
          </a:xfrm>
          <a:custGeom>
            <a:avLst/>
            <a:gdLst/>
            <a:ahLst/>
            <a:cxnLst/>
            <a:rect r="r" b="b" t="t" l="l"/>
            <a:pathLst>
              <a:path h="5036683" w="14589013">
                <a:moveTo>
                  <a:pt x="0" y="0"/>
                </a:moveTo>
                <a:lnTo>
                  <a:pt x="14589012" y="0"/>
                </a:lnTo>
                <a:lnTo>
                  <a:pt x="14589012" y="5036683"/>
                </a:lnTo>
                <a:lnTo>
                  <a:pt x="0" y="5036683"/>
                </a:lnTo>
                <a:lnTo>
                  <a:pt x="0" y="0"/>
                </a:lnTo>
                <a:close/>
              </a:path>
            </a:pathLst>
          </a:custGeom>
          <a:blipFill>
            <a:blip r:embed="rId2"/>
            <a:stretch>
              <a:fillRect l="0" t="0" r="0" b="0"/>
            </a:stretch>
          </a:blipFill>
        </p:spPr>
      </p:sp>
      <p:sp>
        <p:nvSpPr>
          <p:cNvPr name="TextBox 3" id="3"/>
          <p:cNvSpPr txBox="true"/>
          <p:nvPr/>
        </p:nvSpPr>
        <p:spPr>
          <a:xfrm rot="0">
            <a:off x="239300" y="360473"/>
            <a:ext cx="16435213" cy="688781"/>
          </a:xfrm>
          <a:prstGeom prst="rect">
            <a:avLst/>
          </a:prstGeom>
        </p:spPr>
        <p:txBody>
          <a:bodyPr anchor="t" rtlCol="false" tIns="0" lIns="0" bIns="0" rIns="0">
            <a:spAutoFit/>
          </a:bodyPr>
          <a:lstStyle/>
          <a:p>
            <a:pPr>
              <a:lnSpc>
                <a:spcPts val="5364"/>
              </a:lnSpc>
            </a:pPr>
            <a:r>
              <a:rPr lang="en-US" sz="4665">
                <a:solidFill>
                  <a:srgbClr val="FFC93C"/>
                </a:solidFill>
                <a:latin typeface="Livvic Bold"/>
              </a:rPr>
              <a:t>Understanding the Dual-Speed Fan Mechanism</a:t>
            </a:r>
          </a:p>
        </p:txBody>
      </p:sp>
      <p:sp>
        <p:nvSpPr>
          <p:cNvPr name="TextBox 4" id="4"/>
          <p:cNvSpPr txBox="true"/>
          <p:nvPr/>
        </p:nvSpPr>
        <p:spPr>
          <a:xfrm rot="0">
            <a:off x="447416" y="1431506"/>
            <a:ext cx="16811884" cy="3125073"/>
          </a:xfrm>
          <a:prstGeom prst="rect">
            <a:avLst/>
          </a:prstGeom>
        </p:spPr>
        <p:txBody>
          <a:bodyPr anchor="t" rtlCol="false" tIns="0" lIns="0" bIns="0" rIns="0">
            <a:spAutoFit/>
          </a:bodyPr>
          <a:lstStyle/>
          <a:p>
            <a:pPr algn="just">
              <a:lnSpc>
                <a:spcPts val="3123"/>
              </a:lnSpc>
            </a:pPr>
            <a:r>
              <a:rPr lang="en-US" sz="2230">
                <a:solidFill>
                  <a:srgbClr val="000000"/>
                </a:solidFill>
                <a:latin typeface="Public Sans"/>
              </a:rPr>
              <a:t>The router's cooling system is designed to manage the temperature of its components effectively. It features a dual-speed fan mechanism within its cooling strategy.</a:t>
            </a:r>
          </a:p>
          <a:p>
            <a:pPr algn="just">
              <a:lnSpc>
                <a:spcPts val="3123"/>
              </a:lnSpc>
            </a:pPr>
          </a:p>
          <a:p>
            <a:pPr algn="just" marL="481614" indent="-240807" lvl="1">
              <a:lnSpc>
                <a:spcPts val="3123"/>
              </a:lnSpc>
              <a:buFont typeface="Arial"/>
              <a:buChar char="•"/>
            </a:pPr>
            <a:r>
              <a:rPr lang="en-US" sz="2230">
                <a:solidFill>
                  <a:srgbClr val="000000"/>
                </a:solidFill>
                <a:latin typeface="Public Sans"/>
              </a:rPr>
              <a:t> Under normal operating conditions, the fans run at a lower speed, ensuring efficient cooling while conserving energy.</a:t>
            </a:r>
          </a:p>
          <a:p>
            <a:pPr algn="just" marL="481614" indent="-240807" lvl="1">
              <a:lnSpc>
                <a:spcPts val="3123"/>
              </a:lnSpc>
              <a:buFont typeface="Arial"/>
              <a:buChar char="•"/>
            </a:pPr>
            <a:r>
              <a:rPr lang="en-US" sz="2230">
                <a:solidFill>
                  <a:srgbClr val="000000"/>
                </a:solidFill>
                <a:latin typeface="Public Sans"/>
              </a:rPr>
              <a:t> If the system detects a rise in ambient temperature beyond a certain threshold, or in the event of a fan failure, it automatically shifts to a higher speed. This higher speed is essential for maintaining temperatures within a safe range under increased thermal stress or reduced fan capacity.</a:t>
            </a:r>
          </a:p>
          <a:p>
            <a:pPr algn="just" marL="481614" indent="-240807" lvl="1">
              <a:lnSpc>
                <a:spcPts val="3123"/>
              </a:lnSpc>
              <a:buFont typeface="Arial"/>
              <a:buChar char="•"/>
            </a:pPr>
            <a:r>
              <a:rPr lang="en-US" sz="2230">
                <a:solidFill>
                  <a:srgbClr val="000000"/>
                </a:solidFill>
                <a:latin typeface="Public Sans"/>
              </a:rPr>
              <a:t>A dirty air filter restricts airflow in the unit, producing a negative effect on the ventilation of the device [2]</a:t>
            </a:r>
          </a:p>
        </p:txBody>
      </p:sp>
      <p:sp>
        <p:nvSpPr>
          <p:cNvPr name="TextBox 5" id="5"/>
          <p:cNvSpPr txBox="true"/>
          <p:nvPr/>
        </p:nvSpPr>
        <p:spPr>
          <a:xfrm rot="0">
            <a:off x="6074252" y="9245264"/>
            <a:ext cx="5558211" cy="384860"/>
          </a:xfrm>
          <a:prstGeom prst="rect">
            <a:avLst/>
          </a:prstGeom>
        </p:spPr>
        <p:txBody>
          <a:bodyPr anchor="t" rtlCol="false" tIns="0" lIns="0" bIns="0" rIns="0">
            <a:spAutoFit/>
          </a:bodyPr>
          <a:lstStyle/>
          <a:p>
            <a:pPr algn="ctr">
              <a:lnSpc>
                <a:spcPts val="2916"/>
              </a:lnSpc>
              <a:spcBef>
                <a:spcPct val="0"/>
              </a:spcBef>
            </a:pPr>
            <a:r>
              <a:rPr lang="en-US" sz="2536">
                <a:solidFill>
                  <a:srgbClr val="000000"/>
                </a:solidFill>
                <a:latin typeface="Public Sans"/>
              </a:rPr>
              <a:t>Figure 1: Airflow Through the Chassis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EEEEE"/>
        </a:solidFill>
      </p:bgPr>
    </p:bg>
    <p:spTree>
      <p:nvGrpSpPr>
        <p:cNvPr id="1" name=""/>
        <p:cNvGrpSpPr/>
        <p:nvPr/>
      </p:nvGrpSpPr>
      <p:grpSpPr>
        <a:xfrm>
          <a:off x="0" y="0"/>
          <a:ext cx="0" cy="0"/>
          <a:chOff x="0" y="0"/>
          <a:chExt cx="0" cy="0"/>
        </a:xfrm>
      </p:grpSpPr>
      <p:pic>
        <p:nvPicPr>
          <p:cNvPr name="Picture 2" id="2">
            <a:hlinkClick action="ppaction://media"/>
          </p:cNvPr>
          <p:cNvPicPr>
            <a:picLocks noChangeAspect="true"/>
          </p:cNvPicPr>
          <p:nvPr>
            <a:videoFile r:link="rId3"/>
            <p:extLst>
              <p:ext uri="{DAA4B4D4-6D71-4841-9C94-3DE7FCFB9230}">
                <p14:media xmlns:p14="http://schemas.microsoft.com/office/powerpoint/2010/main" r:embed="rId4"/>
              </p:ext>
            </p:extLst>
          </p:nvPr>
        </p:nvPicPr>
        <p:blipFill>
          <a:blip r:embed="rId2"/>
          <a:srcRect l="0" t="0" r="0" b="0"/>
          <a:stretch>
            <a:fillRect/>
          </a:stretch>
        </p:blipFill>
        <p:spPr>
          <a:xfrm flipH="false" flipV="false" rot="0">
            <a:off x="443914" y="1486502"/>
            <a:ext cx="16230600" cy="8115300"/>
          </a:xfrm>
          <a:prstGeom prst="rect">
            <a:avLst/>
          </a:prstGeom>
        </p:spPr>
      </p:pic>
      <p:sp>
        <p:nvSpPr>
          <p:cNvPr name="TextBox 3" id="3"/>
          <p:cNvSpPr txBox="true"/>
          <p:nvPr/>
        </p:nvSpPr>
        <p:spPr>
          <a:xfrm rot="0">
            <a:off x="239300" y="360473"/>
            <a:ext cx="16435213" cy="688781"/>
          </a:xfrm>
          <a:prstGeom prst="rect">
            <a:avLst/>
          </a:prstGeom>
        </p:spPr>
        <p:txBody>
          <a:bodyPr anchor="t" rtlCol="false" tIns="0" lIns="0" bIns="0" rIns="0">
            <a:spAutoFit/>
          </a:bodyPr>
          <a:lstStyle/>
          <a:p>
            <a:pPr>
              <a:lnSpc>
                <a:spcPts val="5364"/>
              </a:lnSpc>
            </a:pPr>
            <a:r>
              <a:rPr lang="en-US" sz="4665">
                <a:solidFill>
                  <a:srgbClr val="FFC93C"/>
                </a:solidFill>
                <a:latin typeface="Livvic Bold"/>
              </a:rPr>
              <a:t>Understanding the Dual-Speed Fan Mechanism</a:t>
            </a:r>
          </a:p>
        </p:txBody>
      </p:sp>
      <p:sp>
        <p:nvSpPr>
          <p:cNvPr name="TextBox 4" id="4"/>
          <p:cNvSpPr txBox="true"/>
          <p:nvPr/>
        </p:nvSpPr>
        <p:spPr>
          <a:xfrm rot="0">
            <a:off x="1761044" y="9601802"/>
            <a:ext cx="12968049" cy="377826"/>
          </a:xfrm>
          <a:prstGeom prst="rect">
            <a:avLst/>
          </a:prstGeom>
        </p:spPr>
        <p:txBody>
          <a:bodyPr anchor="t" rtlCol="false" tIns="0" lIns="0" bIns="0" rIns="0">
            <a:spAutoFit/>
          </a:bodyPr>
          <a:lstStyle/>
          <a:p>
            <a:pPr algn="ctr">
              <a:lnSpc>
                <a:spcPts val="2875"/>
              </a:lnSpc>
              <a:spcBef>
                <a:spcPct val="0"/>
              </a:spcBef>
            </a:pPr>
            <a:r>
              <a:rPr lang="en-US" sz="2500">
                <a:solidFill>
                  <a:srgbClr val="000000"/>
                </a:solidFill>
                <a:latin typeface="Public Sans"/>
              </a:rPr>
              <a:t>Video 1: Comparative Analysis of System Performance with 25% vs. 75% Filter Clogging</a:t>
            </a:r>
          </a:p>
        </p:txBody>
      </p:sp>
    </p:spTree>
  </p:cSld>
  <p:clrMapOvr>
    <a:masterClrMapping/>
  </p:clrMapOvr>
  <p:timing>
    <p:tnLst>
      <p:par>
        <p:cTn dur="indefinite" restart="never" nodeType="tmRoot">
          <p:childTnLst>
            <p:video>
              <p:cMediaNode vol="100000">
                <p:cTn fill="hold" display="false">
                  <p:stCondLst>
                    <p:cond delay="indefinite"/>
                  </p:stCondLst>
                </p:cTn>
                <p:tgtEl>
                  <p:spTgt spid="2"/>
                </p:tgtEl>
              </p:cMediaNode>
            </p:video>
          </p:childTnLst>
        </p:cTn>
      </p:par>
    </p:tnLst>
  </p:timing>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EEEEE"/>
        </a:solidFill>
      </p:bgPr>
    </p:bg>
    <p:spTree>
      <p:nvGrpSpPr>
        <p:cNvPr id="1" name=""/>
        <p:cNvGrpSpPr/>
        <p:nvPr/>
      </p:nvGrpSpPr>
      <p:grpSpPr>
        <a:xfrm>
          <a:off x="0" y="0"/>
          <a:ext cx="0" cy="0"/>
          <a:chOff x="0" y="0"/>
          <a:chExt cx="0" cy="0"/>
        </a:xfrm>
      </p:grpSpPr>
      <p:pic>
        <p:nvPicPr>
          <p:cNvPr name="Picture 2" id="2">
            <a:hlinkClick action="ppaction://media"/>
          </p:cNvPr>
          <p:cNvPicPr>
            <a:picLocks noChangeAspect="true"/>
          </p:cNvPicPr>
          <p:nvPr>
            <a:videoFile r:link="rId3"/>
            <p:extLst>
              <p:ext uri="{DAA4B4D4-6D71-4841-9C94-3DE7FCFB9230}">
                <p14:media xmlns:p14="http://schemas.microsoft.com/office/powerpoint/2010/main" r:embed="rId4"/>
              </p:ext>
            </p:extLst>
          </p:nvPr>
        </p:nvPicPr>
        <p:blipFill>
          <a:blip r:embed="rId2"/>
          <a:srcRect l="0" t="0" r="0" b="0"/>
          <a:stretch>
            <a:fillRect/>
          </a:stretch>
        </p:blipFill>
        <p:spPr>
          <a:xfrm flipH="false" flipV="false" rot="0">
            <a:off x="3849593" y="1226965"/>
            <a:ext cx="10287000" cy="8229600"/>
          </a:xfrm>
          <a:prstGeom prst="rect">
            <a:avLst/>
          </a:prstGeom>
        </p:spPr>
      </p:pic>
      <p:sp>
        <p:nvSpPr>
          <p:cNvPr name="TextBox 3" id="3"/>
          <p:cNvSpPr txBox="true"/>
          <p:nvPr/>
        </p:nvSpPr>
        <p:spPr>
          <a:xfrm rot="0">
            <a:off x="239300" y="360473"/>
            <a:ext cx="16435213" cy="688781"/>
          </a:xfrm>
          <a:prstGeom prst="rect">
            <a:avLst/>
          </a:prstGeom>
        </p:spPr>
        <p:txBody>
          <a:bodyPr anchor="t" rtlCol="false" tIns="0" lIns="0" bIns="0" rIns="0">
            <a:spAutoFit/>
          </a:bodyPr>
          <a:lstStyle/>
          <a:p>
            <a:pPr>
              <a:lnSpc>
                <a:spcPts val="5364"/>
              </a:lnSpc>
            </a:pPr>
            <a:r>
              <a:rPr lang="en-US" sz="4665">
                <a:solidFill>
                  <a:srgbClr val="FFC93C"/>
                </a:solidFill>
                <a:latin typeface="Livvic Bold"/>
              </a:rPr>
              <a:t>Understanding the power consumption mechanism:</a:t>
            </a:r>
          </a:p>
        </p:txBody>
      </p:sp>
      <p:sp>
        <p:nvSpPr>
          <p:cNvPr name="TextBox 4" id="4"/>
          <p:cNvSpPr txBox="true"/>
          <p:nvPr/>
        </p:nvSpPr>
        <p:spPr>
          <a:xfrm rot="0">
            <a:off x="3439933" y="9819918"/>
            <a:ext cx="10993398" cy="318357"/>
          </a:xfrm>
          <a:prstGeom prst="rect">
            <a:avLst/>
          </a:prstGeom>
        </p:spPr>
        <p:txBody>
          <a:bodyPr anchor="t" rtlCol="false" tIns="0" lIns="0" bIns="0" rIns="0">
            <a:spAutoFit/>
          </a:bodyPr>
          <a:lstStyle/>
          <a:p>
            <a:pPr algn="ctr">
              <a:lnSpc>
                <a:spcPts val="2455"/>
              </a:lnSpc>
              <a:spcBef>
                <a:spcPct val="0"/>
              </a:spcBef>
            </a:pPr>
            <a:r>
              <a:rPr lang="en-US" sz="2135">
                <a:solidFill>
                  <a:srgbClr val="000000"/>
                </a:solidFill>
                <a:latin typeface="Public Sans"/>
              </a:rPr>
              <a:t>Video 2: Comparative Analysis of Power Consumption with 25% vs. 75% Filter Clogging</a:t>
            </a:r>
          </a:p>
        </p:txBody>
      </p:sp>
    </p:spTree>
  </p:cSld>
  <p:clrMapOvr>
    <a:masterClrMapping/>
  </p:clrMapOvr>
  <p:timing>
    <p:tnLst>
      <p:par>
        <p:cTn dur="indefinite" restart="never" nodeType="tmRoot">
          <p:childTnLst>
            <p:video>
              <p:cMediaNode vol="100000">
                <p:cTn fill="hold" display="false">
                  <p:stCondLst>
                    <p:cond delay="indefinite"/>
                  </p:stCondLst>
                </p:cTn>
                <p:tgtEl>
                  <p:spTgt spid="2"/>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DAF67dLWn5s</dc:identifier>
  <dcterms:modified xsi:type="dcterms:W3CDTF">2011-08-01T06:04:30Z</dcterms:modified>
  <cp:revision>1</cp:revision>
  <dc:title>Energy Efficiency and Cost Analysis: Evaluating the Impact of Filter Clogging on MX480 Systems</dc:title>
</cp:coreProperties>
</file>